
<file path=[Content_Types].xml><?xml version="1.0" encoding="utf-8"?>
<Types xmlns="http://schemas.openxmlformats.org/package/2006/content-types">
  <Default Extension="bmp" ContentType="image/bmp"/>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
  </p:notesMasterIdLst>
  <p:sldIdLst>
    <p:sldId id="258" r:id="rId2"/>
    <p:sldId id="257" r:id="rId3"/>
    <p:sldId id="259" r:id="rId4"/>
    <p:sldId id="260" r:id="rId5"/>
    <p:sldId id="261" r:id="rId6"/>
    <p:sldId id="262" r:id="rId7"/>
    <p:sldId id="264"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828570-8890-473B-9D15-6E234B5BA093}" type="datetimeFigureOut">
              <a:rPr lang="en-US"/>
              <a:t>11/12/2016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2557C6-556D-4555-94CE-8566F8BACDD5}" type="slidenum">
              <a:rPr lang="en-US"/>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2557C6-556D-4555-94CE-8566F8BACDD5}" type="slidenum">
              <a:rPr lang="en-US"/>
              <a:t>1</a:t>
            </a:fld>
            <a:endParaRPr lang="en-US"/>
          </a:p>
        </p:txBody>
      </p:sp>
    </p:spTree>
    <p:extLst>
      <p:ext uri="{BB962C8B-B14F-4D97-AF65-F5344CB8AC3E}">
        <p14:creationId xmlns:p14="http://schemas.microsoft.com/office/powerpoint/2010/main" val="571979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2557C6-556D-4555-94CE-8566F8BACDD5}" type="slidenum">
              <a:rPr lang="en-US"/>
              <a:t>2</a:t>
            </a:fld>
            <a:endParaRPr lang="en-US"/>
          </a:p>
        </p:txBody>
      </p:sp>
    </p:spTree>
    <p:extLst>
      <p:ext uri="{BB962C8B-B14F-4D97-AF65-F5344CB8AC3E}">
        <p14:creationId xmlns:p14="http://schemas.microsoft.com/office/powerpoint/2010/main" val="4011011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2557C6-556D-4555-94CE-8566F8BACDD5}" type="slidenum">
              <a:rPr lang="en-US"/>
              <a:t>3</a:t>
            </a:fld>
            <a:endParaRPr lang="en-US"/>
          </a:p>
        </p:txBody>
      </p:sp>
    </p:spTree>
    <p:extLst>
      <p:ext uri="{BB962C8B-B14F-4D97-AF65-F5344CB8AC3E}">
        <p14:creationId xmlns:p14="http://schemas.microsoft.com/office/powerpoint/2010/main" val="2620361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2557C6-556D-4555-94CE-8566F8BACDD5}" type="slidenum">
              <a:rPr lang="en-US"/>
              <a:t>4</a:t>
            </a:fld>
            <a:endParaRPr lang="en-US"/>
          </a:p>
        </p:txBody>
      </p:sp>
    </p:spTree>
    <p:extLst>
      <p:ext uri="{BB962C8B-B14F-4D97-AF65-F5344CB8AC3E}">
        <p14:creationId xmlns:p14="http://schemas.microsoft.com/office/powerpoint/2010/main" val="1905847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2557C6-556D-4555-94CE-8566F8BACDD5}" type="slidenum">
              <a:rPr lang="en-US"/>
              <a:t>5</a:t>
            </a:fld>
            <a:endParaRPr lang="en-US"/>
          </a:p>
        </p:txBody>
      </p:sp>
    </p:spTree>
    <p:extLst>
      <p:ext uri="{BB962C8B-B14F-4D97-AF65-F5344CB8AC3E}">
        <p14:creationId xmlns:p14="http://schemas.microsoft.com/office/powerpoint/2010/main" val="2372520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2557C6-556D-4555-94CE-8566F8BACDD5}" type="slidenum">
              <a:rPr lang="en-US"/>
              <a:t>6</a:t>
            </a:fld>
            <a:endParaRPr lang="en-US"/>
          </a:p>
        </p:txBody>
      </p:sp>
    </p:spTree>
    <p:extLst>
      <p:ext uri="{BB962C8B-B14F-4D97-AF65-F5344CB8AC3E}">
        <p14:creationId xmlns:p14="http://schemas.microsoft.com/office/powerpoint/2010/main" val="3124677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2557C6-556D-4555-94CE-8566F8BACDD5}" type="slidenum">
              <a:rPr lang="en-US"/>
              <a:t>7</a:t>
            </a:fld>
            <a:endParaRPr lang="en-US"/>
          </a:p>
        </p:txBody>
      </p:sp>
    </p:spTree>
    <p:extLst>
      <p:ext uri="{BB962C8B-B14F-4D97-AF65-F5344CB8AC3E}">
        <p14:creationId xmlns:p14="http://schemas.microsoft.com/office/powerpoint/2010/main" val="2238745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2557C6-556D-4555-94CE-8566F8BACDD5}" type="slidenum">
              <a:rPr lang="en-US"/>
              <a:t>8</a:t>
            </a:fld>
            <a:endParaRPr lang="en-US"/>
          </a:p>
        </p:txBody>
      </p:sp>
    </p:spTree>
    <p:extLst>
      <p:ext uri="{BB962C8B-B14F-4D97-AF65-F5344CB8AC3E}">
        <p14:creationId xmlns:p14="http://schemas.microsoft.com/office/powerpoint/2010/main" val="41968168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846CE7D5-CF57-46EF-B807-FDD0502418D4}" type="datetimeFigureOut">
              <a:rPr lang="en-US" smtClean="0"/>
              <a:t>11/12/2016</a:t>
            </a:fld>
            <a:endParaRPr lang="en-US"/>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471867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tx2"/>
                </a:solidFill>
              </a:defRPr>
            </a:lvl1pPr>
          </a:lstStyle>
          <a:p>
            <a:fld id="{846CE7D5-CF57-46EF-B807-FDD0502418D4}" type="datetimeFigureOut">
              <a:rPr lang="en-US" smtClean="0"/>
              <a:t>11/12/2016</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067302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tx2"/>
                </a:solidFill>
              </a:defRPr>
            </a:lvl1pPr>
          </a:lstStyle>
          <a:p>
            <a:fld id="{846CE7D5-CF57-46EF-B807-FDD0502418D4}" type="datetimeFigureOut">
              <a:rPr lang="en-US" smtClean="0"/>
              <a:t>11/12/2016</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746033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1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tx2"/>
                </a:solidFill>
              </a:defRPr>
            </a:lvl1pPr>
          </a:lstStyle>
          <a:p>
            <a:fld id="{846CE7D5-CF57-46EF-B807-FDD0502418D4}" type="datetimeFigureOut">
              <a:rPr lang="en-US" smtClean="0"/>
              <a:t>11/12/2016</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1305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846CE7D5-CF57-46EF-B807-FDD0502418D4}" type="datetimeFigureOut">
              <a:rPr lang="en-US" smtClean="0"/>
              <a:t>11/12/2016</a:t>
            </a:fld>
            <a:endParaRPr lang="en-US"/>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256223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solidFill>
                  <a:schemeClr val="tx2"/>
                </a:solidFill>
              </a:defRPr>
            </a:lvl1pPr>
          </a:lstStyle>
          <a:p>
            <a:fld id="{846CE7D5-CF57-46EF-B807-FDD0502418D4}" type="datetimeFigureOut">
              <a:rPr lang="en-US" smtClean="0"/>
              <a:t>11/12/2016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54688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solidFill>
                  <a:schemeClr val="tx2"/>
                </a:solidFill>
              </a:defRPr>
            </a:lvl1pPr>
          </a:lstStyle>
          <a:p>
            <a:fld id="{846CE7D5-CF57-46EF-B807-FDD0502418D4}" type="datetimeFigureOut">
              <a:rPr lang="en-US" smtClean="0"/>
              <a:t>11/12/2016</a:t>
            </a:fld>
            <a:endParaRPr lang="en-US"/>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4066057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tx2"/>
                </a:solidFill>
              </a:defRPr>
            </a:lvl1pPr>
          </a:lstStyle>
          <a:p>
            <a:fld id="{846CE7D5-CF57-46EF-B807-FDD0502418D4}" type="datetimeFigureOut">
              <a:rPr lang="en-US" smtClean="0"/>
              <a:t>11/12/2016</a:t>
            </a:fld>
            <a:endParaRPr lang="en-US"/>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6912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846CE7D5-CF57-46EF-B807-FDD0502418D4}" type="datetimeFigureOut">
              <a:rPr lang="en-US" smtClean="0"/>
              <a:t>11/12/2016</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033803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846CE7D5-CF57-46EF-B807-FDD0502418D4}" type="datetimeFigureOut">
              <a:rPr lang="en-US" smtClean="0"/>
              <a:t>11/12/2016</a:t>
            </a:fld>
            <a:endParaRPr lang="en-US"/>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330EA680-D336-4FF7-8B7A-9848BB0A1C32}" type="slidenum">
              <a:rPr lang="en-US" smtClean="0"/>
              <a:t>‹#›</a:t>
            </a:fld>
            <a:endParaRPr lang="en-US"/>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98220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846CE7D5-CF57-46EF-B807-FDD0502418D4}" type="datetimeFigureOut">
              <a:rPr lang="en-US" smtClean="0"/>
              <a:t>11/12/2016</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865905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846CE7D5-CF57-46EF-B807-FDD0502418D4}" type="datetimeFigureOut">
              <a:rPr lang="en-US" smtClean="0"/>
              <a:t>11/12/2016</a:t>
            </a:fld>
            <a:endParaRPr lang="en-US"/>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788260070"/>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www.pinebreezebaguio.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jhun_hugo@yahoo.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victoryliner.com"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b="1"/>
              <a:t>BAGUIO APLA 2017</a:t>
            </a:r>
            <a:r>
              <a:rPr lang="EN-US" sz="6600" b="1">
                <a:solidFill>
                  <a:srgbClr val="000000"/>
                </a:solidFill>
              </a:rPr>
              <a:t> </a:t>
            </a:r>
            <a:endParaRPr lang="EN-US" sz="6600"/>
          </a:p>
        </p:txBody>
      </p:sp>
      <p:sp>
        <p:nvSpPr>
          <p:cNvPr id="3" name="Subtitle 2"/>
          <p:cNvSpPr>
            <a:spLocks noGrp="1"/>
          </p:cNvSpPr>
          <p:nvPr>
            <p:ph type="subTitle" idx="1"/>
          </p:nvPr>
        </p:nvSpPr>
        <p:spPr/>
        <p:txBody>
          <a:bodyPr vert="horz" lIns="91440" tIns="45720" rIns="91440" bIns="45720" rtlCol="0" anchor="t">
            <a:normAutofit/>
          </a:bodyPr>
          <a:lstStyle/>
          <a:p>
            <a:r>
              <a:rPr lang="EN-US" b="1"/>
              <a:t>FEBRUARY 23-25, 2017</a:t>
            </a:r>
            <a:endParaRPr lang="en-US" b="1"/>
          </a:p>
        </p:txBody>
      </p:sp>
    </p:spTree>
    <p:extLst>
      <p:ext uri="{BB962C8B-B14F-4D97-AF65-F5344CB8AC3E}">
        <p14:creationId xmlns:p14="http://schemas.microsoft.com/office/powerpoint/2010/main" val="2318469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a:t>Venue:</a:t>
            </a:r>
            <a:r>
              <a:rPr lang="EN-US" sz="2800"/>
              <a:t> </a:t>
            </a:r>
            <a:r>
              <a:rPr lang="EN-US" sz="3200" b="1" err="1"/>
              <a:t>Gestdan</a:t>
            </a:r>
            <a:r>
              <a:rPr lang="EN-US" sz="3200" b="1"/>
              <a:t> Centrum Building (4th floor)</a:t>
            </a:r>
            <a:br>
              <a:rPr lang="en-US"/>
            </a:br>
            <a:r>
              <a:rPr lang="EN-US" sz="2400"/>
              <a:t>             No. 80 Bokawkan Road</a:t>
            </a:r>
            <a:r>
              <a:rPr lang="EN-US" sz="2400">
                <a:solidFill>
                  <a:srgbClr val="FFFFFF"/>
                </a:solidFill>
                <a:latin typeface="Century Gothic"/>
              </a:rPr>
              <a:t> </a:t>
            </a:r>
            <a:r>
              <a:rPr lang="EN-US" sz="2400"/>
              <a:t>(just outside Pine Breeze Cottages)</a:t>
            </a:r>
            <a:r>
              <a:rPr lang="EN-US"/>
              <a:t> </a:t>
            </a:r>
          </a:p>
        </p:txBody>
      </p:sp>
      <p:pic>
        <p:nvPicPr>
          <p:cNvPr id="7" name="Content Placeholder 6" descr="IMG_20161105_121234.jpg"/>
          <p:cNvPicPr>
            <a:picLocks noGrp="1" noChangeAspect="1"/>
          </p:cNvPicPr>
          <p:nvPr>
            <p:ph sz="half" idx="2"/>
          </p:nvPr>
        </p:nvPicPr>
        <p:blipFill>
          <a:blip r:embed="rId3"/>
          <a:stretch>
            <a:fillRect/>
          </a:stretch>
        </p:blipFill>
        <p:spPr>
          <a:xfrm>
            <a:off x="1447800" y="2190750"/>
            <a:ext cx="5024838" cy="3769266"/>
          </a:xfrm>
        </p:spPr>
      </p:pic>
      <p:pic>
        <p:nvPicPr>
          <p:cNvPr id="8" name="Content Placeholder 7" descr="IMG_20161105_121315.jpg"/>
          <p:cNvPicPr>
            <a:picLocks noGrp="1" noChangeAspect="1"/>
          </p:cNvPicPr>
          <p:nvPr>
            <p:ph sz="quarter" idx="4"/>
          </p:nvPr>
        </p:nvPicPr>
        <p:blipFill>
          <a:blip r:embed="rId4"/>
          <a:stretch>
            <a:fillRect/>
          </a:stretch>
        </p:blipFill>
        <p:spPr>
          <a:xfrm>
            <a:off x="7248525" y="1952625"/>
            <a:ext cx="3000770" cy="4002225"/>
          </a:xfrm>
        </p:spPr>
      </p:pic>
    </p:spTree>
    <p:extLst>
      <p:ext uri="{BB962C8B-B14F-4D97-AF65-F5344CB8AC3E}">
        <p14:creationId xmlns:p14="http://schemas.microsoft.com/office/powerpoint/2010/main" val="1200104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90550"/>
            <a:ext cx="9758165" cy="786932"/>
          </a:xfrm>
        </p:spPr>
        <p:txBody>
          <a:bodyPr>
            <a:normAutofit/>
          </a:bodyPr>
          <a:lstStyle/>
          <a:p>
            <a:r>
              <a:rPr lang="EN-US" sz="3200" b="1"/>
              <a:t>Housing Details</a:t>
            </a:r>
            <a:endParaRPr lang="en-US" sz="3200" b="1"/>
          </a:p>
        </p:txBody>
      </p:sp>
      <p:pic>
        <p:nvPicPr>
          <p:cNvPr id="7" name="Content Placeholder 6" descr="PINE BREEZE FACADE.jpg"/>
          <p:cNvPicPr>
            <a:picLocks noGrp="1" noChangeAspect="1"/>
          </p:cNvPicPr>
          <p:nvPr>
            <p:ph sz="half" idx="2"/>
          </p:nvPr>
        </p:nvPicPr>
        <p:blipFill>
          <a:blip r:embed="rId3"/>
          <a:stretch>
            <a:fillRect/>
          </a:stretch>
        </p:blipFill>
        <p:spPr>
          <a:xfrm>
            <a:off x="6939854" y="1943100"/>
            <a:ext cx="4634609" cy="2763055"/>
          </a:xfrm>
        </p:spPr>
      </p:pic>
      <p:sp>
        <p:nvSpPr>
          <p:cNvPr id="6" name="Content Placeholder 5"/>
          <p:cNvSpPr>
            <a:spLocks noGrp="1"/>
          </p:cNvSpPr>
          <p:nvPr>
            <p:ph sz="quarter" idx="4"/>
          </p:nvPr>
        </p:nvSpPr>
        <p:spPr>
          <a:xfrm>
            <a:off x="609600" y="1390650"/>
            <a:ext cx="6128583" cy="4907672"/>
          </a:xfrm>
        </p:spPr>
        <p:txBody>
          <a:bodyPr vert="horz" lIns="91440" tIns="45720" rIns="91440" bIns="45720" rtlCol="0" anchor="t">
            <a:normAutofit fontScale="62500" lnSpcReduction="20000"/>
          </a:bodyPr>
          <a:lstStyle/>
          <a:p>
            <a:r>
              <a:rPr lang="EN-US" sz="2800"/>
              <a:t>Since the APLA dates fall on the Panagbenga weekend, all delegates will be housed in </a:t>
            </a:r>
            <a:r>
              <a:rPr lang="EN-US" sz="2800" b="1"/>
              <a:t>Pine Breeze Cottages </a:t>
            </a:r>
            <a:r>
              <a:rPr lang="EN-US" sz="2800"/>
              <a:t>which is just beside the venue and is a short jeepney ride away from downtown.</a:t>
            </a:r>
            <a:endParaRPr lang="en-US" sz="2800"/>
          </a:p>
          <a:p>
            <a:endParaRPr lang="en-US" sz="2800"/>
          </a:p>
          <a:p>
            <a:r>
              <a:rPr lang="EN-US" sz="2800"/>
              <a:t>There are </a:t>
            </a:r>
            <a:r>
              <a:rPr lang="EN-US" sz="2800" u="sng"/>
              <a:t>25 cottages for rent</a:t>
            </a:r>
            <a:r>
              <a:rPr lang="EN-US" sz="2800"/>
              <a:t>, with occupancy ranging from 4 to 16 per cottage. We need </a:t>
            </a:r>
            <a:r>
              <a:rPr lang="EN-US" sz="2800" u="sng"/>
              <a:t>100-150 tenants per night</a:t>
            </a:r>
            <a:r>
              <a:rPr lang="EN-US" sz="2800"/>
              <a:t> for us to get the package rates. We booked the nights of February 22-26 (Wednesday to Sunday nights, minimum of 50 </a:t>
            </a:r>
            <a:r>
              <a:rPr lang="EN-US" sz="2800" err="1"/>
              <a:t>pax</a:t>
            </a:r>
            <a:r>
              <a:rPr lang="EN-US" sz="2800"/>
              <a:t> needed only for Sunday night). </a:t>
            </a:r>
            <a:r>
              <a:rPr lang="EN-US" sz="2800" b="1"/>
              <a:t>Reservations are on a </a:t>
            </a:r>
            <a:r>
              <a:rPr lang="EN-US" sz="2800" b="1" u="sng"/>
              <a:t>first come, first served</a:t>
            </a:r>
            <a:r>
              <a:rPr lang="EN-US" sz="2800" b="1"/>
              <a:t> basis.</a:t>
            </a:r>
          </a:p>
          <a:p>
            <a:endParaRPr lang="EN-US" sz="2800"/>
          </a:p>
          <a:p>
            <a:r>
              <a:rPr lang="EN-US" sz="2800"/>
              <a:t>The rates are the following:</a:t>
            </a:r>
            <a:endParaRPr lang="en-US" sz="2800"/>
          </a:p>
          <a:p>
            <a:pPr marL="0" indent="0">
              <a:buNone/>
            </a:pPr>
            <a:r>
              <a:rPr lang="EN-US" sz="3200"/>
              <a:t>    * </a:t>
            </a:r>
            <a:r>
              <a:rPr lang="EN-US" sz="3200" b="1" u="sng"/>
              <a:t>P360 per head per night</a:t>
            </a:r>
            <a:r>
              <a:rPr lang="EN-US" sz="3200"/>
              <a:t> for adults and  children 11 years old and up</a:t>
            </a:r>
            <a:endParaRPr lang="en-US" sz="3200"/>
          </a:p>
          <a:p>
            <a:pPr marL="0" indent="0">
              <a:buNone/>
            </a:pPr>
            <a:r>
              <a:rPr lang="EN-US" sz="3200"/>
              <a:t>     * </a:t>
            </a:r>
            <a:r>
              <a:rPr lang="EN-US" sz="3200" b="1" u="sng"/>
              <a:t>P175 per head per night</a:t>
            </a:r>
            <a:r>
              <a:rPr lang="EN-US" sz="3200"/>
              <a:t> for children 1-10 years old</a:t>
            </a:r>
            <a:endParaRPr lang="en-US" sz="3200"/>
          </a:p>
          <a:p>
            <a:pPr marL="0" indent="0">
              <a:buNone/>
            </a:pPr>
            <a:endParaRPr lang="en-US"/>
          </a:p>
          <a:p>
            <a:endParaRPr lang="en-US"/>
          </a:p>
          <a:p>
            <a:pPr marL="0" indent="0">
              <a:buNone/>
            </a:pPr>
            <a:endParaRPr lang="en-US"/>
          </a:p>
          <a:p>
            <a:pPr marL="0" indent="0">
              <a:buNone/>
            </a:pPr>
            <a:endParaRPr lang="en-US"/>
          </a:p>
        </p:txBody>
      </p:sp>
      <p:sp>
        <p:nvSpPr>
          <p:cNvPr id="8" name="TextBox 7"/>
          <p:cNvSpPr txBox="1"/>
          <p:nvPr/>
        </p:nvSpPr>
        <p:spPr>
          <a:xfrm>
            <a:off x="7162800" y="4914900"/>
            <a:ext cx="4466245" cy="646331"/>
          </a:xfrm>
          <a:prstGeom prst="rect">
            <a:avLst/>
          </a:prstGeom>
        </p:spPr>
        <p:txBody>
          <a:bodyPr wrap="square" rtlCol="0" anchor="t">
            <a:spAutoFit/>
          </a:bodyPr>
          <a:lstStyle/>
          <a:p>
            <a:pPr algn="ctr"/>
            <a:r>
              <a:rPr lang="EN-US"/>
              <a:t>Visit </a:t>
            </a:r>
            <a:r>
              <a:rPr lang="EN-US" b="1">
                <a:hlinkClick r:id="rId4"/>
              </a:rPr>
              <a:t>www.pinebreezebaguio.com</a:t>
            </a:r>
            <a:r>
              <a:rPr lang="EN-US"/>
              <a:t> for photos and more details.</a:t>
            </a:r>
            <a:endParaRPr lang="EN-US">
              <a:hlinkClick r:id="rId4"/>
            </a:endParaRPr>
          </a:p>
        </p:txBody>
      </p:sp>
    </p:spTree>
    <p:extLst>
      <p:ext uri="{BB962C8B-B14F-4D97-AF65-F5344CB8AC3E}">
        <p14:creationId xmlns:p14="http://schemas.microsoft.com/office/powerpoint/2010/main" val="3680036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52450"/>
            <a:ext cx="9710760" cy="676319"/>
          </a:xfrm>
        </p:spPr>
        <p:txBody>
          <a:bodyPr>
            <a:normAutofit/>
          </a:bodyPr>
          <a:lstStyle/>
          <a:p>
            <a:r>
              <a:rPr lang="EN-US" sz="3200"/>
              <a:t>Room Set Up</a:t>
            </a:r>
            <a:endParaRPr lang="en-US" sz="320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23079418"/>
              </p:ext>
            </p:extLst>
          </p:nvPr>
        </p:nvGraphicFramePr>
        <p:xfrm>
          <a:off x="838200" y="1314450"/>
          <a:ext cx="10572748" cy="4533251"/>
        </p:xfrm>
        <a:graphic>
          <a:graphicData uri="http://schemas.openxmlformats.org/drawingml/2006/table">
            <a:tbl>
              <a:tblPr firstRow="1" bandRow="1">
                <a:tableStyleId>{5C22544A-7EE6-4342-B048-85BDC9FD1C3A}</a:tableStyleId>
              </a:tblPr>
              <a:tblGrid>
                <a:gridCol w="3876675">
                  <a:extLst>
                    <a:ext uri="{9D8B030D-6E8A-4147-A177-3AD203B41FA5}">
                      <a16:colId xmlns:a16="http://schemas.microsoft.com/office/drawing/2014/main" val="2934829693"/>
                    </a:ext>
                  </a:extLst>
                </a:gridCol>
                <a:gridCol w="1495423">
                  <a:extLst>
                    <a:ext uri="{9D8B030D-6E8A-4147-A177-3AD203B41FA5}">
                      <a16:colId xmlns:a16="http://schemas.microsoft.com/office/drawing/2014/main" val="2403696851"/>
                    </a:ext>
                  </a:extLst>
                </a:gridCol>
                <a:gridCol w="2743200">
                  <a:extLst>
                    <a:ext uri="{9D8B030D-6E8A-4147-A177-3AD203B41FA5}">
                      <a16:colId xmlns:a16="http://schemas.microsoft.com/office/drawing/2014/main" val="204358373"/>
                    </a:ext>
                  </a:extLst>
                </a:gridCol>
                <a:gridCol w="2457450">
                  <a:extLst>
                    <a:ext uri="{9D8B030D-6E8A-4147-A177-3AD203B41FA5}">
                      <a16:colId xmlns:a16="http://schemas.microsoft.com/office/drawing/2014/main" val="1193638151"/>
                    </a:ext>
                  </a:extLst>
                </a:gridCol>
              </a:tblGrid>
              <a:tr h="657225">
                <a:tc>
                  <a:txBody>
                    <a:bodyPr/>
                    <a:lstStyle/>
                    <a:p>
                      <a:r>
                        <a:rPr lang="EN-US" dirty="0"/>
                        <a:t>Cottages</a:t>
                      </a:r>
                      <a:endParaRPr lang="en-US"/>
                    </a:p>
                  </a:txBody>
                  <a:tcPr/>
                </a:tc>
                <a:tc>
                  <a:txBody>
                    <a:bodyPr/>
                    <a:lstStyle/>
                    <a:p>
                      <a:r>
                        <a:rPr lang="EN-US" dirty="0"/>
                        <a:t># of Pax Per Cottage</a:t>
                      </a:r>
                      <a:endParaRPr lang="en-US"/>
                    </a:p>
                  </a:txBody>
                  <a:tcPr/>
                </a:tc>
                <a:tc>
                  <a:txBody>
                    <a:bodyPr/>
                    <a:lstStyle/>
                    <a:p>
                      <a:r>
                        <a:rPr lang="EN-US" dirty="0"/>
                        <a:t>Extra Bed Per Cottage</a:t>
                      </a:r>
                      <a:endParaRPr lang="en-US"/>
                    </a:p>
                  </a:txBody>
                  <a:tcPr/>
                </a:tc>
                <a:tc>
                  <a:txBody>
                    <a:bodyPr/>
                    <a:lstStyle/>
                    <a:p>
                      <a:r>
                        <a:rPr lang="EN-US" dirty="0"/>
                        <a:t>Maximum # of Pax Per Cottage</a:t>
                      </a:r>
                      <a:endParaRPr lang="en-US"/>
                    </a:p>
                  </a:txBody>
                  <a:tcPr/>
                </a:tc>
                <a:extLst>
                  <a:ext uri="{0D108BD9-81ED-4DB2-BD59-A6C34878D82A}">
                    <a16:rowId xmlns:a16="http://schemas.microsoft.com/office/drawing/2014/main" val="378969797"/>
                  </a:ext>
                </a:extLst>
              </a:tr>
              <a:tr h="640080">
                <a:tc>
                  <a:txBody>
                    <a:bodyPr/>
                    <a:lstStyle/>
                    <a:p>
                      <a:r>
                        <a:rPr lang="EN-US" dirty="0"/>
                        <a:t>A4,D1, D2,F2, F3,E4, E5, E6, E7,E8,E9, E10 – 12 cottages</a:t>
                      </a:r>
                      <a:endParaRPr lang="en-US"/>
                    </a:p>
                  </a:txBody>
                  <a:tcPr/>
                </a:tc>
                <a:tc>
                  <a:txBody>
                    <a:bodyPr/>
                    <a:lstStyle/>
                    <a:p>
                      <a:r>
                        <a:rPr lang="EN-US" dirty="0"/>
                        <a:t>4</a:t>
                      </a:r>
                      <a:endParaRPr lang="en-US"/>
                    </a:p>
                  </a:txBody>
                  <a:tcPr/>
                </a:tc>
                <a:tc>
                  <a:txBody>
                    <a:bodyPr/>
                    <a:lstStyle/>
                    <a:p>
                      <a:r>
                        <a:rPr lang="EN-US" dirty="0"/>
                        <a:t>2 (D1,F2, F3 – 1 extra bed)</a:t>
                      </a:r>
                      <a:endParaRPr lang="en-US"/>
                    </a:p>
                  </a:txBody>
                  <a:tcPr/>
                </a:tc>
                <a:tc>
                  <a:txBody>
                    <a:bodyPr/>
                    <a:lstStyle/>
                    <a:p>
                      <a:r>
                        <a:rPr lang="EN-US" dirty="0"/>
                        <a:t>6 (</a:t>
                      </a:r>
                      <a:r>
                        <a:rPr lang="EN-US" dirty="0">
                          <a:solidFill>
                            <a:srgbClr val="000000"/>
                          </a:solidFill>
                        </a:rPr>
                        <a:t>D1,F2, F3 – 5 </a:t>
                      </a:r>
                      <a:r>
                        <a:rPr lang="EN-US" dirty="0" err="1">
                          <a:solidFill>
                            <a:srgbClr val="000000"/>
                          </a:solidFill>
                        </a:rPr>
                        <a:t>pax</a:t>
                      </a:r>
                      <a:r>
                        <a:rPr lang="EN-US" dirty="0">
                          <a:solidFill>
                            <a:srgbClr val="000000"/>
                          </a:solidFill>
                        </a:rPr>
                        <a:t> per room )</a:t>
                      </a:r>
                    </a:p>
                  </a:txBody>
                  <a:tcPr/>
                </a:tc>
                <a:extLst>
                  <a:ext uri="{0D108BD9-81ED-4DB2-BD59-A6C34878D82A}">
                    <a16:rowId xmlns:a16="http://schemas.microsoft.com/office/drawing/2014/main" val="92274096"/>
                  </a:ext>
                </a:extLst>
              </a:tr>
              <a:tr h="370840">
                <a:tc>
                  <a:txBody>
                    <a:bodyPr/>
                    <a:lstStyle/>
                    <a:p>
                      <a:r>
                        <a:rPr lang="EN-US" dirty="0"/>
                        <a:t>A1, A2, A3,B1, B2 – 5 cottages </a:t>
                      </a:r>
                      <a:endParaRPr lang="en-US">
                        <a:solidFill>
                          <a:srgbClr val="000000"/>
                        </a:solidFill>
                      </a:endParaRPr>
                    </a:p>
                  </a:txBody>
                  <a:tcPr/>
                </a:tc>
                <a:tc>
                  <a:txBody>
                    <a:bodyPr/>
                    <a:lstStyle/>
                    <a:p>
                      <a:r>
                        <a:rPr lang="EN-US" dirty="0"/>
                        <a:t>5</a:t>
                      </a:r>
                      <a:endParaRPr lang="en-US"/>
                    </a:p>
                  </a:txBody>
                  <a:tcPr/>
                </a:tc>
                <a:tc>
                  <a:txBody>
                    <a:bodyPr/>
                    <a:lstStyle/>
                    <a:p>
                      <a:r>
                        <a:rPr lang="EN-US" dirty="0"/>
                        <a:t>2 (B1 – 1 extra bed)</a:t>
                      </a:r>
                      <a:endParaRPr lang="en-US"/>
                    </a:p>
                  </a:txBody>
                  <a:tcPr/>
                </a:tc>
                <a:tc>
                  <a:txBody>
                    <a:bodyPr/>
                    <a:lstStyle/>
                    <a:p>
                      <a:r>
                        <a:rPr lang="EN-US" dirty="0"/>
                        <a:t>7 (B1 – 6 </a:t>
                      </a:r>
                      <a:r>
                        <a:rPr lang="EN-US" dirty="0" err="1"/>
                        <a:t>pax</a:t>
                      </a:r>
                      <a:r>
                        <a:rPr lang="EN-US" dirty="0"/>
                        <a:t>)</a:t>
                      </a:r>
                      <a:endParaRPr lang="en-US" dirty="0"/>
                    </a:p>
                  </a:txBody>
                  <a:tcPr/>
                </a:tc>
                <a:extLst>
                  <a:ext uri="{0D108BD9-81ED-4DB2-BD59-A6C34878D82A}">
                    <a16:rowId xmlns:a16="http://schemas.microsoft.com/office/drawing/2014/main" val="230907705"/>
                  </a:ext>
                </a:extLst>
              </a:tr>
              <a:tr h="370840">
                <a:tc>
                  <a:txBody>
                    <a:bodyPr/>
                    <a:lstStyle/>
                    <a:p>
                      <a:r>
                        <a:rPr lang="EN-US" dirty="0"/>
                        <a:t>D – 1 cottage</a:t>
                      </a:r>
                      <a:endParaRPr lang="en-US"/>
                    </a:p>
                  </a:txBody>
                  <a:tcPr/>
                </a:tc>
                <a:tc>
                  <a:txBody>
                    <a:bodyPr/>
                    <a:lstStyle/>
                    <a:p>
                      <a:r>
                        <a:rPr lang="EN-US" dirty="0"/>
                        <a:t>6</a:t>
                      </a:r>
                      <a:endParaRPr lang="en-US"/>
                    </a:p>
                  </a:txBody>
                  <a:tcPr/>
                </a:tc>
                <a:tc>
                  <a:txBody>
                    <a:bodyPr/>
                    <a:lstStyle/>
                    <a:p>
                      <a:r>
                        <a:rPr lang="EN-US" dirty="0"/>
                        <a:t>2</a:t>
                      </a:r>
                      <a:endParaRPr lang="en-US"/>
                    </a:p>
                  </a:txBody>
                  <a:tcPr/>
                </a:tc>
                <a:tc>
                  <a:txBody>
                    <a:bodyPr/>
                    <a:lstStyle/>
                    <a:p>
                      <a:r>
                        <a:rPr lang="EN-US" dirty="0"/>
                        <a:t>8</a:t>
                      </a:r>
                      <a:endParaRPr lang="en-US" dirty="0"/>
                    </a:p>
                  </a:txBody>
                  <a:tcPr/>
                </a:tc>
                <a:extLst>
                  <a:ext uri="{0D108BD9-81ED-4DB2-BD59-A6C34878D82A}">
                    <a16:rowId xmlns:a16="http://schemas.microsoft.com/office/drawing/2014/main" val="1220714656"/>
                  </a:ext>
                </a:extLst>
              </a:tr>
              <a:tr h="370839">
                <a:tc>
                  <a:txBody>
                    <a:bodyPr/>
                    <a:lstStyle/>
                    <a:p>
                      <a:r>
                        <a:rPr lang="EN-US" dirty="0"/>
                        <a:t>H1, F4 – 2 cottages</a:t>
                      </a:r>
                      <a:endParaRPr lang="en-US"/>
                    </a:p>
                  </a:txBody>
                  <a:tcPr/>
                </a:tc>
                <a:tc>
                  <a:txBody>
                    <a:bodyPr/>
                    <a:lstStyle/>
                    <a:p>
                      <a:r>
                        <a:rPr lang="EN-US" dirty="0"/>
                        <a:t>7</a:t>
                      </a:r>
                      <a:endParaRPr lang="en-US"/>
                    </a:p>
                  </a:txBody>
                  <a:tcPr/>
                </a:tc>
                <a:tc>
                  <a:txBody>
                    <a:bodyPr/>
                    <a:lstStyle/>
                    <a:p>
                      <a:r>
                        <a:rPr lang="EN-US" dirty="0"/>
                        <a:t>2</a:t>
                      </a:r>
                      <a:endParaRPr lang="en-US"/>
                    </a:p>
                  </a:txBody>
                  <a:tcPr/>
                </a:tc>
                <a:tc>
                  <a:txBody>
                    <a:bodyPr/>
                    <a:lstStyle/>
                    <a:p>
                      <a:r>
                        <a:rPr lang="EN-US" dirty="0"/>
                        <a:t>9</a:t>
                      </a:r>
                      <a:endParaRPr lang="en-US" dirty="0"/>
                    </a:p>
                  </a:txBody>
                  <a:tcPr/>
                </a:tc>
                <a:extLst>
                  <a:ext uri="{0D108BD9-81ED-4DB2-BD59-A6C34878D82A}">
                    <a16:rowId xmlns:a16="http://schemas.microsoft.com/office/drawing/2014/main" val="4067867910"/>
                  </a:ext>
                </a:extLst>
              </a:tr>
              <a:tr h="370838">
                <a:tc>
                  <a:txBody>
                    <a:bodyPr/>
                    <a:lstStyle/>
                    <a:p>
                      <a:r>
                        <a:rPr lang="EN-US" dirty="0"/>
                        <a:t>H2,F – 2 cottages</a:t>
                      </a:r>
                      <a:endParaRPr lang="en-US"/>
                    </a:p>
                  </a:txBody>
                  <a:tcPr/>
                </a:tc>
                <a:tc>
                  <a:txBody>
                    <a:bodyPr/>
                    <a:lstStyle/>
                    <a:p>
                      <a:r>
                        <a:rPr lang="EN-US" dirty="0"/>
                        <a:t>8</a:t>
                      </a:r>
                      <a:endParaRPr lang="en-US"/>
                    </a:p>
                  </a:txBody>
                  <a:tcPr/>
                </a:tc>
                <a:tc>
                  <a:txBody>
                    <a:bodyPr/>
                    <a:lstStyle/>
                    <a:p>
                      <a:r>
                        <a:rPr lang="EN-US" dirty="0"/>
                        <a:t>2</a:t>
                      </a:r>
                      <a:endParaRPr lang="en-US"/>
                    </a:p>
                  </a:txBody>
                  <a:tcPr/>
                </a:tc>
                <a:tc>
                  <a:txBody>
                    <a:bodyPr/>
                    <a:lstStyle/>
                    <a:p>
                      <a:r>
                        <a:rPr lang="EN-US" dirty="0"/>
                        <a:t>10</a:t>
                      </a:r>
                      <a:endParaRPr lang="en-US" dirty="0"/>
                    </a:p>
                  </a:txBody>
                  <a:tcPr/>
                </a:tc>
                <a:extLst>
                  <a:ext uri="{0D108BD9-81ED-4DB2-BD59-A6C34878D82A}">
                    <a16:rowId xmlns:a16="http://schemas.microsoft.com/office/drawing/2014/main" val="2445371230"/>
                  </a:ext>
                </a:extLst>
              </a:tr>
              <a:tr h="640080">
                <a:tc>
                  <a:txBody>
                    <a:bodyPr/>
                    <a:lstStyle/>
                    <a:p>
                      <a:r>
                        <a:rPr lang="EN-US" dirty="0"/>
                        <a:t>B, F1– 2 cottages </a:t>
                      </a:r>
                      <a:endParaRPr lang="en-US"/>
                    </a:p>
                  </a:txBody>
                  <a:tcPr/>
                </a:tc>
                <a:tc>
                  <a:txBody>
                    <a:bodyPr/>
                    <a:lstStyle/>
                    <a:p>
                      <a:r>
                        <a:rPr lang="EN-US" dirty="0"/>
                        <a:t>11</a:t>
                      </a:r>
                      <a:endParaRPr lang="en-US"/>
                    </a:p>
                  </a:txBody>
                  <a:tcPr/>
                </a:tc>
                <a:tc>
                  <a:txBody>
                    <a:bodyPr/>
                    <a:lstStyle/>
                    <a:p>
                      <a:r>
                        <a:rPr lang="EN-US" dirty="0"/>
                        <a:t>B – plus 5 beds,</a:t>
                      </a:r>
                      <a:br>
                        <a:rPr lang="en-US" dirty="0"/>
                      </a:br>
                      <a:r>
                        <a:rPr lang="EN-US" dirty="0"/>
                        <a:t>F1 – plus 3 beds</a:t>
                      </a:r>
                      <a:endParaRPr lang="en-US"/>
                    </a:p>
                  </a:txBody>
                  <a:tcPr/>
                </a:tc>
                <a:tc>
                  <a:txBody>
                    <a:bodyPr/>
                    <a:lstStyle/>
                    <a:p>
                      <a:r>
                        <a:rPr lang="EN-US" dirty="0"/>
                        <a:t>B – 16, </a:t>
                      </a:r>
                      <a:r>
                        <a:rPr lang="EN-US" dirty="0">
                          <a:solidFill>
                            <a:srgbClr val="000000"/>
                          </a:solidFill>
                        </a:rPr>
                        <a:t>F1 – 14  </a:t>
                      </a:r>
                      <a:endParaRPr lang="en-US">
                        <a:solidFill>
                          <a:srgbClr val="000000"/>
                        </a:solidFill>
                      </a:endParaRPr>
                    </a:p>
                  </a:txBody>
                  <a:tcPr/>
                </a:tc>
                <a:extLst>
                  <a:ext uri="{0D108BD9-81ED-4DB2-BD59-A6C34878D82A}">
                    <a16:rowId xmlns:a16="http://schemas.microsoft.com/office/drawing/2014/main" val="3784926813"/>
                  </a:ext>
                </a:extLst>
              </a:tr>
              <a:tr h="370837">
                <a:tc>
                  <a:txBody>
                    <a:bodyPr/>
                    <a:lstStyle/>
                    <a:p>
                      <a:r>
                        <a:rPr lang="EN-US" dirty="0"/>
                        <a:t>B3 – 1 cottage</a:t>
                      </a:r>
                      <a:endParaRPr lang="en-US"/>
                    </a:p>
                  </a:txBody>
                  <a:tcPr/>
                </a:tc>
                <a:tc>
                  <a:txBody>
                    <a:bodyPr/>
                    <a:lstStyle/>
                    <a:p>
                      <a:r>
                        <a:rPr lang="EN-US" dirty="0"/>
                        <a:t>12</a:t>
                      </a:r>
                      <a:endParaRPr lang="en-US"/>
                    </a:p>
                  </a:txBody>
                  <a:tcPr/>
                </a:tc>
                <a:tc>
                  <a:txBody>
                    <a:bodyPr/>
                    <a:lstStyle/>
                    <a:p>
                      <a:r>
                        <a:rPr lang="EN-US" dirty="0"/>
                        <a:t>3</a:t>
                      </a:r>
                      <a:endParaRPr lang="en-US"/>
                    </a:p>
                  </a:txBody>
                  <a:tcPr/>
                </a:tc>
                <a:tc>
                  <a:txBody>
                    <a:bodyPr/>
                    <a:lstStyle/>
                    <a:p>
                      <a:r>
                        <a:rPr lang="EN-US" dirty="0"/>
                        <a:t>15</a:t>
                      </a:r>
                      <a:endParaRPr lang="en-US" dirty="0"/>
                    </a:p>
                  </a:txBody>
                  <a:tcPr/>
                </a:tc>
                <a:extLst>
                  <a:ext uri="{0D108BD9-81ED-4DB2-BD59-A6C34878D82A}">
                    <a16:rowId xmlns:a16="http://schemas.microsoft.com/office/drawing/2014/main" val="2893091473"/>
                  </a:ext>
                </a:extLst>
              </a:tr>
              <a:tr h="37083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340353968"/>
                  </a:ext>
                </a:extLst>
              </a:tr>
              <a:tr h="370836">
                <a:tc>
                  <a:txBody>
                    <a:bodyPr/>
                    <a:lstStyle/>
                    <a:p>
                      <a:r>
                        <a:rPr lang="EN-US" b="1" dirty="0"/>
                        <a:t>Total = 25 cottages</a:t>
                      </a:r>
                      <a:endParaRPr lang="en-US" b="1"/>
                    </a:p>
                  </a:txBody>
                  <a:tcPr/>
                </a:tc>
                <a:tc>
                  <a:txBody>
                    <a:bodyPr/>
                    <a:lstStyle/>
                    <a:p>
                      <a:r>
                        <a:rPr lang="EN-US" b="1" dirty="0"/>
                        <a:t>143</a:t>
                      </a:r>
                      <a:endParaRPr lang="en-US" b="1"/>
                    </a:p>
                  </a:txBody>
                  <a:tcPr/>
                </a:tc>
                <a:tc>
                  <a:txBody>
                    <a:bodyPr/>
                    <a:lstStyle/>
                    <a:p>
                      <a:r>
                        <a:rPr lang="EN-US" b="1" dirty="0"/>
                        <a:t>51 extra beds</a:t>
                      </a:r>
                      <a:endParaRPr lang="en-US" b="1" dirty="0"/>
                    </a:p>
                  </a:txBody>
                  <a:tcPr/>
                </a:tc>
                <a:tc>
                  <a:txBody>
                    <a:bodyPr/>
                    <a:lstStyle/>
                    <a:p>
                      <a:r>
                        <a:rPr lang="EN-US" b="1" dirty="0"/>
                        <a:t>194</a:t>
                      </a:r>
                      <a:endParaRPr lang="en-US" b="1" dirty="0"/>
                    </a:p>
                  </a:txBody>
                  <a:tcPr/>
                </a:tc>
                <a:extLst>
                  <a:ext uri="{0D108BD9-81ED-4DB2-BD59-A6C34878D82A}">
                    <a16:rowId xmlns:a16="http://schemas.microsoft.com/office/drawing/2014/main" val="3049589532"/>
                  </a:ext>
                </a:extLst>
              </a:tr>
            </a:tbl>
          </a:graphicData>
        </a:graphic>
      </p:graphicFrame>
    </p:spTree>
    <p:extLst>
      <p:ext uri="{BB962C8B-B14F-4D97-AF65-F5344CB8AC3E}">
        <p14:creationId xmlns:p14="http://schemas.microsoft.com/office/powerpoint/2010/main" val="1517527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2475" y="1211263"/>
            <a:ext cx="10647363" cy="5011628"/>
          </a:xfrm>
        </p:spPr>
        <p:txBody>
          <a:bodyPr vert="horz" lIns="91440" tIns="45720" rIns="91440" bIns="45720" rtlCol="0" anchor="t">
            <a:normAutofit fontScale="85000" lnSpcReduction="10000"/>
          </a:bodyPr>
          <a:lstStyle/>
          <a:p>
            <a:r>
              <a:rPr lang="EN-US">
                <a:latin typeface="Arial"/>
              </a:rPr>
              <a:t>There are no rooms for 2 people only since the smallest rooms in Pine Breeze are for 4-6 </a:t>
            </a:r>
            <a:r>
              <a:rPr lang="EN-US" err="1">
                <a:latin typeface="Arial"/>
              </a:rPr>
              <a:t>pax</a:t>
            </a:r>
            <a:r>
              <a:rPr lang="EN-US">
                <a:latin typeface="Arial"/>
              </a:rPr>
              <a:t>. Married couples can either share rooms with other couples or may be separated and join other brothers or sisters.</a:t>
            </a:r>
            <a:endParaRPr lang="en-US">
              <a:solidFill>
                <a:srgbClr val="000000"/>
              </a:solidFill>
              <a:latin typeface="Arial"/>
            </a:endParaRPr>
          </a:p>
          <a:p>
            <a:endParaRPr lang="en-US"/>
          </a:p>
          <a:p>
            <a:r>
              <a:rPr lang="EN-US">
                <a:latin typeface="Arial"/>
              </a:rPr>
              <a:t>We encourage all delegates to book in Pine Breeze for convenience and low rates, and to avoid high hotel rates, fully booked hotels, and the big crowds and heavy traffic in the city during that weekend. Disciples' family members who are non-disciples (i.e. parents, spouses, siblings, children) can also get the package rate if they stay in Pine Breeze.</a:t>
            </a:r>
            <a:endParaRPr lang="en-US">
              <a:latin typeface="Century Gothic"/>
            </a:endParaRPr>
          </a:p>
          <a:p>
            <a:endParaRPr lang="en-US"/>
          </a:p>
          <a:p>
            <a:r>
              <a:rPr lang="EN-US">
                <a:latin typeface="Arial"/>
              </a:rPr>
              <a:t>Delegates who will not stay in Pine Breeze and choose to stay in other hotels will </a:t>
            </a:r>
            <a:r>
              <a:rPr lang="EN-US" u="sng">
                <a:latin typeface="Arial"/>
              </a:rPr>
              <a:t>make their own reservations</a:t>
            </a:r>
            <a:r>
              <a:rPr lang="EN-US">
                <a:latin typeface="Arial"/>
              </a:rPr>
              <a:t> and pay the regular rates. You can check online for other hotel options and their rates and contact details. </a:t>
            </a:r>
            <a:endParaRPr lang="en-US">
              <a:latin typeface="Arial"/>
            </a:endParaRPr>
          </a:p>
          <a:p>
            <a:endParaRPr lang="en-US"/>
          </a:p>
          <a:p>
            <a:r>
              <a:rPr lang="EN-US">
                <a:latin typeface="Arial"/>
              </a:rPr>
              <a:t>Please take note of the following payment scheme  &amp; deadlines (we also accept full payments before February 15):</a:t>
            </a:r>
            <a:endParaRPr lang="en-US">
              <a:latin typeface="Arial"/>
            </a:endParaRPr>
          </a:p>
          <a:p>
            <a:pPr marL="0" indent="0">
              <a:buNone/>
            </a:pPr>
            <a:r>
              <a:rPr lang="EN-US">
                <a:latin typeface="Arial"/>
              </a:rPr>
              <a:t>      January 10, 2017 – 30% of the  total payment (</a:t>
            </a:r>
            <a:r>
              <a:rPr lang="EN-US" b="1" u="sng">
                <a:latin typeface="Arial"/>
              </a:rPr>
              <a:t>mandatory down payment</a:t>
            </a:r>
            <a:r>
              <a:rPr lang="EN-US">
                <a:latin typeface="Arial"/>
              </a:rPr>
              <a:t> to secure your room)</a:t>
            </a:r>
            <a:endParaRPr lang="en-US">
              <a:latin typeface="Arial"/>
            </a:endParaRPr>
          </a:p>
          <a:p>
            <a:pPr marL="0" indent="0">
              <a:buNone/>
            </a:pPr>
            <a:r>
              <a:rPr lang="EN-US">
                <a:latin typeface="Arial"/>
              </a:rPr>
              <a:t>      January 30, 2017 – 30 % of the total payment</a:t>
            </a:r>
            <a:endParaRPr lang="en-US">
              <a:latin typeface="Arial"/>
            </a:endParaRPr>
          </a:p>
          <a:p>
            <a:pPr marL="0" indent="0">
              <a:buNone/>
            </a:pPr>
            <a:r>
              <a:rPr lang="EN-US">
                <a:latin typeface="Arial"/>
              </a:rPr>
              <a:t>      February 15, 2017 – 40 % of the total payment (deadline of full payment and reservations)</a:t>
            </a:r>
            <a:endParaRPr lang="en-US">
              <a:latin typeface="Arial"/>
            </a:endParaRPr>
          </a:p>
          <a:p>
            <a:pPr marL="0" indent="0">
              <a:buNone/>
            </a:pPr>
            <a:endParaRPr lang="en-US"/>
          </a:p>
          <a:p>
            <a:r>
              <a:rPr lang="EN-US">
                <a:latin typeface="Arial"/>
              </a:rPr>
              <a:t>Please give your individual payments to your church leaders/point persons.</a:t>
            </a:r>
            <a:r>
              <a:rPr lang="EN-US">
                <a:solidFill>
                  <a:srgbClr val="333333"/>
                </a:solidFill>
                <a:latin typeface="Arial"/>
              </a:rPr>
              <a:t> </a:t>
            </a:r>
            <a:r>
              <a:rPr lang="EN-US" u="sng">
                <a:latin typeface="Arial"/>
              </a:rPr>
              <a:t>Payment is nonrefundable</a:t>
            </a:r>
            <a:r>
              <a:rPr lang="EN-US">
                <a:latin typeface="Arial"/>
              </a:rPr>
              <a:t> but the reservation can be transferred to another guest if needed.</a:t>
            </a:r>
            <a:endParaRPr lang="en-US">
              <a:latin typeface="Arial"/>
            </a:endParaRPr>
          </a:p>
          <a:p>
            <a:endParaRPr lang="en-US"/>
          </a:p>
          <a:p>
            <a:endParaRPr lang="en-US"/>
          </a:p>
          <a:p>
            <a:endParaRPr lang="en-US"/>
          </a:p>
          <a:p>
            <a:endParaRPr lang="en-US"/>
          </a:p>
        </p:txBody>
      </p:sp>
      <p:sp>
        <p:nvSpPr>
          <p:cNvPr id="4" name="Title 1"/>
          <p:cNvSpPr txBox="1">
            <a:spLocks/>
          </p:cNvSpPr>
          <p:nvPr/>
        </p:nvSpPr>
        <p:spPr>
          <a:xfrm>
            <a:off x="885825" y="542925"/>
            <a:ext cx="9710760" cy="6763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a:lstStyle>
          <a:p>
            <a:r>
              <a:rPr lang="EN-US" sz="3200"/>
              <a:t>Reminders</a:t>
            </a:r>
            <a:endParaRPr lang="en-US" sz="3200"/>
          </a:p>
        </p:txBody>
      </p:sp>
    </p:spTree>
    <p:extLst>
      <p:ext uri="{BB962C8B-B14F-4D97-AF65-F5344CB8AC3E}">
        <p14:creationId xmlns:p14="http://schemas.microsoft.com/office/powerpoint/2010/main" val="1909774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3497" y="1181100"/>
            <a:ext cx="10674257" cy="4946708"/>
          </a:xfrm>
        </p:spPr>
        <p:txBody>
          <a:bodyPr vert="horz" lIns="91440" tIns="45720" rIns="91440" bIns="45720" rtlCol="0" anchor="t">
            <a:normAutofit fontScale="85000" lnSpcReduction="10000"/>
          </a:bodyPr>
          <a:lstStyle/>
          <a:p>
            <a:r>
              <a:rPr lang="EN-US" u="sng">
                <a:latin typeface="Arial"/>
              </a:rPr>
              <a:t>Baguio will arrange the room reservations in Pine Breeze.</a:t>
            </a:r>
            <a:r>
              <a:rPr lang="EN-US">
                <a:latin typeface="Arial"/>
              </a:rPr>
              <a:t> To delegates, please inform your respective church/sector leaders, who will submit your details to </a:t>
            </a:r>
            <a:r>
              <a:rPr lang="EN-US" err="1">
                <a:latin typeface="Arial"/>
              </a:rPr>
              <a:t>Jhun</a:t>
            </a:r>
            <a:r>
              <a:rPr lang="EN-US">
                <a:latin typeface="Arial"/>
              </a:rPr>
              <a:t> Hugo from Baguio. Monica </a:t>
            </a:r>
            <a:r>
              <a:rPr lang="EN-US" err="1">
                <a:latin typeface="Arial"/>
              </a:rPr>
              <a:t>Estioco</a:t>
            </a:r>
            <a:r>
              <a:rPr lang="EN-US">
                <a:latin typeface="Arial"/>
              </a:rPr>
              <a:t> will also get initial reservations at the APLA in </a:t>
            </a:r>
            <a:r>
              <a:rPr lang="EN-US" err="1">
                <a:latin typeface="Arial"/>
              </a:rPr>
              <a:t>Dumaguete</a:t>
            </a:r>
            <a:r>
              <a:rPr lang="EN-US">
                <a:latin typeface="Arial"/>
              </a:rPr>
              <a:t> this November. We need to have initial reservations by November 27, 2016 that we can submit to Pine Breeze by December. </a:t>
            </a:r>
            <a:endParaRPr lang="en-US">
              <a:latin typeface="Arial"/>
            </a:endParaRPr>
          </a:p>
          <a:p>
            <a:endParaRPr lang="en-US"/>
          </a:p>
          <a:p>
            <a:r>
              <a:rPr lang="EN-US" u="sng">
                <a:solidFill>
                  <a:srgbClr val="FFFFFF"/>
                </a:solidFill>
                <a:latin typeface="Arial"/>
              </a:rPr>
              <a:t>There is no child care provided during the APLA.</a:t>
            </a:r>
            <a:r>
              <a:rPr lang="EN-US">
                <a:solidFill>
                  <a:srgbClr val="FFFFFF"/>
                </a:solidFill>
                <a:latin typeface="Arial"/>
              </a:rPr>
              <a:t> </a:t>
            </a:r>
            <a:r>
              <a:rPr lang="EN-US">
                <a:latin typeface="Arial"/>
              </a:rPr>
              <a:t>The use of the Pine Breeze function hall is included free of charge, so the children and their </a:t>
            </a:r>
            <a:r>
              <a:rPr lang="EN-US" err="1">
                <a:latin typeface="Arial"/>
              </a:rPr>
              <a:t>carers</a:t>
            </a:r>
            <a:r>
              <a:rPr lang="EN-US">
                <a:latin typeface="Arial"/>
              </a:rPr>
              <a:t> can stay in the hall while the parents are taking their classes. </a:t>
            </a:r>
          </a:p>
          <a:p>
            <a:endParaRPr lang="EN-US">
              <a:latin typeface="Arial"/>
            </a:endParaRPr>
          </a:p>
          <a:p>
            <a:r>
              <a:rPr lang="EN-US" u="sng">
                <a:latin typeface="Arial"/>
              </a:rPr>
              <a:t>The worship service</a:t>
            </a:r>
            <a:r>
              <a:rPr lang="EN-US">
                <a:latin typeface="Arial"/>
              </a:rPr>
              <a:t> on February 26 will be held at the Pine Breeze function hall </a:t>
            </a:r>
            <a:r>
              <a:rPr lang="EN-US" u="sng">
                <a:latin typeface="Arial"/>
              </a:rPr>
              <a:t>in the afternoon</a:t>
            </a:r>
            <a:r>
              <a:rPr lang="EN-US">
                <a:latin typeface="Arial"/>
              </a:rPr>
              <a:t> to give everyone a chance to watch the Panagbenga Float Parade in the morning (and to avoid the heavy traffic for Baguio residents).</a:t>
            </a:r>
            <a:endParaRPr lang="en-US">
              <a:latin typeface="Arial"/>
            </a:endParaRPr>
          </a:p>
          <a:p>
            <a:endParaRPr lang="en-US"/>
          </a:p>
          <a:p>
            <a:r>
              <a:rPr lang="EN-US">
                <a:latin typeface="Arial"/>
              </a:rPr>
              <a:t>There are exciting activities lined up for delegates especially in the evenings, so watch out for more announcements in the coming months. For inquiries, please feel free to contact the following:</a:t>
            </a:r>
            <a:endParaRPr lang="en-US">
              <a:latin typeface="Arial"/>
            </a:endParaRPr>
          </a:p>
          <a:p>
            <a:pPr marL="0" indent="0">
              <a:buNone/>
            </a:pPr>
            <a:endParaRPr lang="en-US">
              <a:latin typeface="Arial"/>
            </a:endParaRPr>
          </a:p>
          <a:p>
            <a:pPr marL="0" indent="0">
              <a:buNone/>
            </a:pPr>
            <a:r>
              <a:rPr lang="EN-US">
                <a:latin typeface="Arial"/>
              </a:rPr>
              <a:t>    </a:t>
            </a:r>
            <a:r>
              <a:rPr lang="EN-US" b="1">
                <a:latin typeface="Arial"/>
              </a:rPr>
              <a:t>Monica </a:t>
            </a:r>
            <a:r>
              <a:rPr lang="EN-US" b="1" err="1">
                <a:latin typeface="Arial"/>
              </a:rPr>
              <a:t>Estioco</a:t>
            </a:r>
            <a:r>
              <a:rPr lang="EN-US" b="1">
                <a:latin typeface="Arial"/>
              </a:rPr>
              <a:t> (point person; housing and hotel recommendations) - 09321341768; monique7783@gmail.com</a:t>
            </a:r>
            <a:r>
              <a:rPr lang="EN-US">
                <a:solidFill>
                  <a:srgbClr val="000000"/>
                </a:solidFill>
                <a:latin typeface="Arial"/>
              </a:rPr>
              <a:t> </a:t>
            </a:r>
            <a:endParaRPr lang="en-US" b="1">
              <a:solidFill>
                <a:srgbClr val="000000"/>
              </a:solidFill>
              <a:latin typeface="Arial"/>
              <a:hlinkClick r:id="rId3"/>
            </a:endParaRPr>
          </a:p>
          <a:p>
            <a:pPr marL="0" indent="0">
              <a:buNone/>
            </a:pPr>
            <a:r>
              <a:rPr lang="EN-US" b="1">
                <a:latin typeface="Arial"/>
              </a:rPr>
              <a:t>   </a:t>
            </a:r>
            <a:r>
              <a:rPr lang="EN-US" b="1" err="1">
                <a:latin typeface="Arial"/>
              </a:rPr>
              <a:t>Jhun</a:t>
            </a:r>
            <a:r>
              <a:rPr lang="EN-US" b="1">
                <a:latin typeface="Arial"/>
              </a:rPr>
              <a:t> Hugo (for other APLA concerns) - 09309435499; jhun_hugo@yahoo.com</a:t>
            </a:r>
          </a:p>
          <a:p>
            <a:pPr marL="0" indent="0">
              <a:buNone/>
            </a:pPr>
            <a:r>
              <a:rPr lang="EN-US" b="1">
                <a:latin typeface="Arial"/>
              </a:rPr>
              <a:t>   Eric </a:t>
            </a:r>
            <a:r>
              <a:rPr lang="EN-US" b="1" err="1">
                <a:latin typeface="Arial"/>
              </a:rPr>
              <a:t>Sismaet</a:t>
            </a:r>
            <a:r>
              <a:rPr lang="EN-US" b="1">
                <a:latin typeface="Arial"/>
              </a:rPr>
              <a:t> (church leader) - 09328819660, 09215140621; esismae@yahoo.com</a:t>
            </a:r>
          </a:p>
          <a:p>
            <a:endParaRPr lang="EN-US">
              <a:latin typeface="Century Gothic"/>
            </a:endParaRPr>
          </a:p>
        </p:txBody>
      </p:sp>
      <p:sp>
        <p:nvSpPr>
          <p:cNvPr id="4" name="Title 1"/>
          <p:cNvSpPr txBox="1">
            <a:spLocks/>
          </p:cNvSpPr>
          <p:nvPr/>
        </p:nvSpPr>
        <p:spPr>
          <a:xfrm>
            <a:off x="885825" y="542925"/>
            <a:ext cx="9710760" cy="6763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a:lstStyle>
          <a:p>
            <a:r>
              <a:rPr lang="EN-US" sz="3200"/>
              <a:t>Reminders</a:t>
            </a:r>
            <a:endParaRPr lang="en-US" sz="3200"/>
          </a:p>
        </p:txBody>
      </p:sp>
    </p:spTree>
    <p:extLst>
      <p:ext uri="{BB962C8B-B14F-4D97-AF65-F5344CB8AC3E}">
        <p14:creationId xmlns:p14="http://schemas.microsoft.com/office/powerpoint/2010/main" val="3339714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76300" y="1181100"/>
            <a:ext cx="10625301" cy="1135775"/>
          </a:xfrm>
        </p:spPr>
        <p:txBody>
          <a:bodyPr>
            <a:normAutofit fontScale="92500"/>
          </a:bodyPr>
          <a:lstStyle/>
          <a:p>
            <a:pPr algn="l"/>
            <a:r>
              <a:rPr lang="EN-US">
                <a:solidFill>
                  <a:srgbClr val="FFFFFF"/>
                </a:solidFill>
              </a:rPr>
              <a:t>To those who are commuting, please book your bus tickets for departure from Baguio </a:t>
            </a:r>
            <a:r>
              <a:rPr lang="EN-US" b="1">
                <a:solidFill>
                  <a:srgbClr val="FFFFFF"/>
                </a:solidFill>
              </a:rPr>
              <a:t>IN ADVANCE</a:t>
            </a:r>
            <a:r>
              <a:rPr lang="EN-US">
                <a:solidFill>
                  <a:srgbClr val="FFFFFF"/>
                </a:solidFill>
              </a:rPr>
              <a:t> on </a:t>
            </a:r>
            <a:r>
              <a:rPr lang="EN-US" u="sng">
                <a:solidFill>
                  <a:srgbClr val="FFFFFF"/>
                </a:solidFill>
              </a:rPr>
              <a:t>www.victoryliner.com</a:t>
            </a:r>
            <a:r>
              <a:rPr lang="EN-US">
                <a:solidFill>
                  <a:srgbClr val="FFFFFF"/>
                </a:solidFill>
              </a:rPr>
              <a:t> to avoid sold out buses after the Panagbenga (sometimes buses get sold out up to  3 days after the festival). The website offers detailed instructions on how to reserve your tickets. Please allot 7-8 hours travel time from Baguio to Manila (plus two hours if you have a flight).</a:t>
            </a:r>
            <a:endParaRPr lang="en-US">
              <a:solidFill>
                <a:srgbClr val="FFFFFF"/>
              </a:solidFill>
              <a:hlinkClick r:id="rId3"/>
            </a:endParaRPr>
          </a:p>
        </p:txBody>
      </p:sp>
      <p:pic>
        <p:nvPicPr>
          <p:cNvPr id="8" name="Content Placeholder 7" descr="bus1.png"/>
          <p:cNvPicPr>
            <a:picLocks noGrp="1" noChangeAspect="1"/>
          </p:cNvPicPr>
          <p:nvPr>
            <p:ph sz="half" idx="2"/>
          </p:nvPr>
        </p:nvPicPr>
        <p:blipFill>
          <a:blip r:embed="rId4"/>
          <a:stretch>
            <a:fillRect/>
          </a:stretch>
        </p:blipFill>
        <p:spPr>
          <a:xfrm>
            <a:off x="909145" y="2466975"/>
            <a:ext cx="5115418" cy="3833095"/>
          </a:xfrm>
        </p:spPr>
      </p:pic>
      <p:pic>
        <p:nvPicPr>
          <p:cNvPr id="9" name="Content Placeholder 8" descr="bus2.png"/>
          <p:cNvPicPr>
            <a:picLocks noGrp="1" noChangeAspect="1"/>
          </p:cNvPicPr>
          <p:nvPr>
            <p:ph sz="quarter" idx="4"/>
          </p:nvPr>
        </p:nvPicPr>
        <p:blipFill>
          <a:blip r:embed="rId5"/>
          <a:stretch>
            <a:fillRect/>
          </a:stretch>
        </p:blipFill>
        <p:spPr>
          <a:xfrm>
            <a:off x="6276975" y="2476500"/>
            <a:ext cx="5030393" cy="3798504"/>
          </a:xfrm>
        </p:spPr>
      </p:pic>
      <p:sp>
        <p:nvSpPr>
          <p:cNvPr id="7" name="Title 1"/>
          <p:cNvSpPr txBox="1">
            <a:spLocks/>
          </p:cNvSpPr>
          <p:nvPr/>
        </p:nvSpPr>
        <p:spPr>
          <a:xfrm>
            <a:off x="809625" y="504825"/>
            <a:ext cx="9710760" cy="6763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a:lstStyle>
          <a:p>
            <a:r>
              <a:rPr lang="EN-US" sz="3200"/>
              <a:t>Reminders</a:t>
            </a:r>
            <a:endParaRPr lang="en-US" sz="3200"/>
          </a:p>
        </p:txBody>
      </p:sp>
    </p:spTree>
    <p:extLst>
      <p:ext uri="{BB962C8B-B14F-4D97-AF65-F5344CB8AC3E}">
        <p14:creationId xmlns:p14="http://schemas.microsoft.com/office/powerpoint/2010/main" val="547532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691196" y="2223856"/>
            <a:ext cx="9068586" cy="2590800"/>
          </a:xfrm>
          <a:prstGeom prst="rect">
            <a:avLst/>
          </a:prstGeom>
        </p:spPr>
        <p:txBody>
          <a:bodyPr vert="horz" lIns="91440" tIns="45720" rIns="91440" bIns="45720" rtlCol="0" anchor="ctr">
            <a:noAutofit/>
          </a:bodyPr>
          <a:lstStyle>
            <a:lvl1pPr algn="ctr" defTabSz="914400" rtl="0" eaLnBrk="1" latinLnBrk="0" hangingPunct="1">
              <a:lnSpc>
                <a:spcPct val="83000"/>
              </a:lnSpc>
              <a:spcBef>
                <a:spcPct val="0"/>
              </a:spcBef>
              <a:buNone/>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sz="6600" b="1"/>
              <a:t>THANK YOU!</a:t>
            </a:r>
            <a:endParaRPr lang="en-US" sz="6600"/>
          </a:p>
        </p:txBody>
      </p:sp>
    </p:spTree>
    <p:extLst>
      <p:ext uri="{BB962C8B-B14F-4D97-AF65-F5344CB8AC3E}">
        <p14:creationId xmlns:p14="http://schemas.microsoft.com/office/powerpoint/2010/main" val="6974258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Slides>
  <Notes>8</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Savon</vt:lpstr>
      <vt:lpstr>BAGUIO APLA 2017 </vt:lpstr>
      <vt:lpstr>Venue: Gestdan Centrum Building (4th floor)              No. 80 Bokawkan Road (just outside Pine Breeze Cottages) </vt:lpstr>
      <vt:lpstr>Housing Details</vt:lpstr>
      <vt:lpstr>Room Set Up</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BAGUIO APLA 2017 </dc:title>
  <cp:revision>1</cp:revision>
  <dcterms:modified xsi:type="dcterms:W3CDTF">2016-11-12T07:33:03Z</dcterms:modified>
</cp:coreProperties>
</file>