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0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ectangle 6"/>
          <p:cNvSpPr/>
          <p:nvPr/>
        </p:nvSpPr>
        <p:spPr>
          <a:xfrm>
            <a:off x="920834" y="1346946"/>
            <a:ext cx="10222992" cy="80683"/>
          </a:xfrm>
          <a:prstGeom prst="rect"/>
          <a:blipFill rotWithShape="1" dpi="0">
            <a:blip xmlns:r="http://schemas.openxmlformats.org/officeDocument/2006/relationships" r:embed="rId1">
              <a:alphaModFix amt="85000"/>
              <a:lum bright="70000" contrast="-70000"/>
            </a:blip>
            <a:srcRect/>
            <a:tile algn="ctr" flip="xy" sx="92000" sy="89000" tx="0" ty="-76200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4" name="Rectangle 7"/>
          <p:cNvSpPr/>
          <p:nvPr/>
        </p:nvSpPr>
        <p:spPr>
          <a:xfrm>
            <a:off x="920834" y="4299696"/>
            <a:ext cx="10222992" cy="80683"/>
          </a:xfrm>
          <a:prstGeom prst="rect"/>
          <a:blipFill rotWithShape="1" dpi="0">
            <a:blip xmlns:r="http://schemas.openxmlformats.org/officeDocument/2006/relationships" r:embed="rId1">
              <a:alphaModFix amt="85000"/>
              <a:lum bright="70000" contrast="-70000"/>
            </a:blip>
            <a:srcRect/>
            <a:tile algn="ctr" flip="xy" sx="92000" sy="89000" tx="0" ty="-7175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5" name="Rectangle 8"/>
          <p:cNvSpPr/>
          <p:nvPr/>
        </p:nvSpPr>
        <p:spPr>
          <a:xfrm>
            <a:off x="920834" y="1484779"/>
            <a:ext cx="10222992" cy="2743200"/>
          </a:xfrm>
          <a:prstGeom prst="rect"/>
          <a:blipFill rotWithShape="1" dpi="0">
            <a:blip xmlns:r="http://schemas.openxmlformats.org/officeDocument/2006/relationships" r:embed="rId1">
              <a:alphaModFix amt="85000"/>
              <a:lum bright="70000" contrast="-70000"/>
            </a:blip>
            <a:srcRect/>
            <a:tile algn="ctr" flip="xy" sx="92000" sy="89000" tx="0" ty="-7048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048586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/>
            <a:blipFill rotWithShape="1" dpi="0">
              <a:blip xmlns:r="http://schemas.openxmlformats.org/officeDocument/2006/relationships"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algn="tl" flip="none" sx="85000" sy="85000" tx="0" ty="0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48587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/>
            <a:noFill/>
            <a:ln w="25400" cap="flat" cmpd="sng" algn="ctr">
              <a:solidFill>
                <a:sysClr lastClr="FFFFFF" val="window"/>
              </a:solidFill>
              <a:prstDash val="solid"/>
            </a:ln>
            <a:effectLst/>
          </p:spPr>
        </p:sp>
      </p:grpSp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baseline="0" cap="none" sz="7200">
                <a:blipFill rotWithShape="1" dpi="0">
                  <a:blip xmlns:r="http://schemas.openxmlformats.org/officeDocument/2006/relationships" r:embed="rId2"/>
                  <a:srcRect/>
                  <a:tile algn="tl" flip="none" sx="65000" sy="64000" tx="6350" ty="-127000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algn="l" indent="0" marL="0">
              <a:buNone/>
              <a:defRPr sz="2200">
                <a:solidFill>
                  <a:schemeClr val="tx1"/>
                </a:solidFill>
              </a:defRPr>
            </a:lvl1pPr>
            <a:lvl2pPr algn="ctr" indent="0" marL="457200">
              <a:buNone/>
              <a:defRPr sz="2200"/>
            </a:lvl2pPr>
            <a:lvl3pPr algn="ctr" indent="0" marL="914400">
              <a:buNone/>
              <a:defRPr sz="2200"/>
            </a:lvl3pPr>
            <a:lvl4pPr algn="ctr" indent="0" marL="1371600">
              <a:buNone/>
              <a:defRPr sz="2000"/>
            </a:lvl4pPr>
            <a:lvl5pPr algn="ctr" indent="0" marL="1828800">
              <a:buNone/>
              <a:defRPr sz="2000"/>
            </a:lvl5pPr>
            <a:lvl6pPr algn="ctr" indent="0" marL="2286000">
              <a:buNone/>
              <a:defRPr sz="2000"/>
            </a:lvl6pPr>
            <a:lvl7pPr algn="ctr" indent="0" marL="2743200">
              <a:buNone/>
              <a:defRPr sz="2000"/>
            </a:lvl7pPr>
            <a:lvl8pPr algn="ctr" indent="0" marL="3200400">
              <a:buNone/>
              <a:defRPr sz="2000"/>
            </a:lvl8pPr>
            <a:lvl9pPr algn="ctr" indent="0" marL="3657600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3448B07-2C06-4CF2-8E91-F7385E71E2CB}" type="datetimeFigureOut">
              <a:rPr dirty="0" lang="en-US"/>
            </a:fld>
            <a:endParaRPr dirty="0"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b="0" sz="2800"/>
            </a:lvl1pPr>
          </a:lstStyle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81069D4-B020-4602-B87C-B094679675DF}" type="datetimeFigureOut">
              <a:rPr dirty="0" lang="en-US"/>
            </a:fld>
            <a:endParaRPr dirty="0" lang="en-US"/>
          </a:p>
        </p:txBody>
      </p:sp>
      <p:sp>
        <p:nvSpPr>
          <p:cNvPr id="10486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36C11EA-3D59-4DFE-9385-0A032B3191AF}" type="datetimeFigureOut">
              <a:rPr dirty="0" lang="en-US"/>
            </a:fld>
            <a:endParaRPr dirty="0" lang="en-US"/>
          </a:p>
        </p:txBody>
      </p:sp>
      <p:sp>
        <p:nvSpPr>
          <p:cNvPr id="10486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04936D4-0671-4B70-A95D-BFBC9A35DA5B}" type="datetimeFigureOut">
              <a:rPr dirty="0" lang="en-US"/>
            </a:fld>
            <a:endParaRPr dirty="0"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Rectangle 6"/>
          <p:cNvSpPr/>
          <p:nvPr/>
        </p:nvSpPr>
        <p:spPr>
          <a:xfrm>
            <a:off x="0" y="4917989"/>
            <a:ext cx="12192000" cy="1940010"/>
          </a:xfrm>
          <a:prstGeom prst="rect"/>
          <a:blipFill rotWithShape="1" dpi="0">
            <a:blip xmlns:r="http://schemas.openxmlformats.org/officeDocument/2006/relationships" r:embed="rId1">
              <a:alphaModFix amt="85000"/>
              <a:lum bright="70000" contrast="-70000"/>
            </a:blip>
            <a:srcRect/>
            <a:tile algn="ctr" flip="xy" sx="92000" sy="89000" tx="0" ty="-7048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80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b="0" sz="72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1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indent="0" marL="0">
              <a:buNone/>
              <a:defRPr sz="2000">
                <a:solidFill>
                  <a:schemeClr val="tx1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2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p>
            <a:fld id="{DDD67DAC-232D-4042-B5C0-E64770A42A28}" type="datetimeFigureOut">
              <a:rPr dirty="0" lang="en-US"/>
            </a:fld>
            <a:endParaRPr dirty="0" lang="en-US"/>
          </a:p>
        </p:txBody>
      </p:sp>
      <p:sp>
        <p:nvSpPr>
          <p:cNvPr id="104868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p>
            <a:endParaRPr dirty="0" lang="en-US"/>
          </a:p>
        </p:txBody>
      </p:sp>
      <p:grpSp>
        <p:nvGrpSpPr>
          <p:cNvPr id="49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1048684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/>
            <a:blipFill rotWithShape="1" dpi="0">
              <a:blip xmlns:r="http://schemas.openxmlformats.org/officeDocument/2006/relationships"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algn="tl" flip="none" sx="85000" sy="85000" tx="0" ty="0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48685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/>
            <a:noFill/>
            <a:ln w="25400" cap="flat" cmpd="sng" algn="ctr">
              <a:solidFill>
                <a:sysClr lastClr="FFFFFF" val="window"/>
              </a:solidFill>
              <a:prstDash val="solid"/>
            </a:ln>
            <a:effectLst/>
          </p:spPr>
        </p:sp>
      </p:grpSp>
      <p:sp>
        <p:nvSpPr>
          <p:cNvPr id="10486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6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47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ECECD2C-79BD-4B90-B3FA-E3B19B3FF97B}" type="datetimeFigureOut">
              <a:rPr dirty="0" lang="en-US"/>
            </a:fld>
            <a:endParaRPr dirty="0" lang="en-US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2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indent="0" marL="0">
              <a:buNone/>
              <a:defRPr b="1" sz="2000">
                <a:solidFill>
                  <a:schemeClr val="accent1">
                    <a:lumMod val="7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3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5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indent="0" marL="0">
              <a:buNone/>
              <a:defRPr b="1" sz="2000">
                <a:solidFill>
                  <a:schemeClr val="accent1">
                    <a:lumMod val="7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5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5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E9FDB6-7A26-4DBB-9BB0-088C0534314D}" type="datetimeFigureOut">
              <a:rPr dirty="0" lang="en-US"/>
            </a:fld>
            <a:endParaRPr dirty="0" lang="en-US"/>
          </a:p>
        </p:txBody>
      </p:sp>
      <p:sp>
        <p:nvSpPr>
          <p:cNvPr id="104865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2E7C72F-E0F0-449A-A903-6D7865ED3EFA}" type="datetimeFigureOut">
              <a:rPr dirty="0" lang="en-US"/>
            </a:fld>
            <a:endParaRPr dirty="0" lang="en-US"/>
          </a:p>
        </p:txBody>
      </p:sp>
      <p:sp>
        <p:nvSpPr>
          <p:cNvPr id="104866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641207D-C9F3-42EA-960B-DC9955B358C7}" type="datetimeFigureOut">
              <a:rPr dirty="0" lang="en-US"/>
            </a:fld>
            <a:endParaRPr dirty="0" lang="en-US"/>
          </a:p>
        </p:txBody>
      </p:sp>
      <p:sp>
        <p:nvSpPr>
          <p:cNvPr id="104866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7"/>
          <p:cNvSpPr/>
          <p:nvPr/>
        </p:nvSpPr>
        <p:spPr>
          <a:xfrm>
            <a:off x="8303740" y="0"/>
            <a:ext cx="3888259" cy="6857999"/>
          </a:xfrm>
          <a:prstGeom prst="rect"/>
          <a:blipFill rotWithShape="1" dpi="0">
            <a:blip xmlns:r="http://schemas.openxmlformats.org/officeDocument/2006/relationships" r:embed="rId1">
              <a:alphaModFix amt="60000"/>
              <a:lum bright="70000" contrast="-70000"/>
            </a:blip>
            <a:srcRect/>
            <a:tile algn="ctr" flip="xy" sx="92000" sy="89000" tx="0" ty="-7048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93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b="0" sz="32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4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95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indent="0" marL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D8827A6-8947-4115-8D9E-E89B1EC0518D}" type="datetimeFigureOut">
              <a:rPr dirty="0" lang="en-US"/>
            </a:fld>
            <a:endParaRPr dirty="0" lang="en-US"/>
          </a:p>
        </p:txBody>
      </p:sp>
      <p:sp>
        <p:nvSpPr>
          <p:cNvPr id="104869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grpSp>
        <p:nvGrpSpPr>
          <p:cNvPr id="52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48698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/>
            <a:blipFill rotWithShape="1" dpi="0">
              <a:blip xmlns:r="http://schemas.openxmlformats.org/officeDocument/2006/relationships"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algn="tl" flip="none" sx="85000" sy="85000" tx="50800" ty="0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48699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/>
            <a:noFill/>
            <a:ln w="12700" cap="flat" cmpd="sng" algn="ctr">
              <a:solidFill>
                <a:sysClr lastClr="FFFFFF" val="window"/>
              </a:solidFill>
              <a:prstDash val="solid"/>
            </a:ln>
            <a:effectLst/>
          </p:spPr>
        </p:sp>
      </p:grpSp>
      <p:sp>
        <p:nvSpPr>
          <p:cNvPr id="104870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Rectangle 10"/>
          <p:cNvSpPr/>
          <p:nvPr/>
        </p:nvSpPr>
        <p:spPr>
          <a:xfrm>
            <a:off x="8303740" y="0"/>
            <a:ext cx="3888259" cy="6857999"/>
          </a:xfrm>
          <a:prstGeom prst="rect"/>
          <a:blipFill rotWithShape="1" dpi="0">
            <a:blip xmlns:r="http://schemas.openxmlformats.org/officeDocument/2006/relationships" r:embed="rId1">
              <a:alphaModFix amt="60000"/>
              <a:lum bright="70000" contrast="-70000"/>
            </a:blip>
            <a:srcRect/>
            <a:tile algn="ctr" flip="xy" sx="92000" sy="89000" tx="0" ty="-7048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b="0" sz="32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7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indent="0" marL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D460A6F-F31A-4CA3-B222-0B3C224FF998}" type="datetimeFigureOut">
              <a:rPr dirty="0" lang="en-US"/>
            </a:fld>
            <a:endParaRPr dirty="0" lang="en-US"/>
          </a:p>
        </p:txBody>
      </p:sp>
      <p:grpSp>
        <p:nvGrpSpPr>
          <p:cNvPr id="47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48676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/>
            <a:blipFill rotWithShape="1" dpi="0">
              <a:blip xmlns:r="http://schemas.openxmlformats.org/officeDocument/2006/relationships"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algn="tl" flip="none" sx="85000" sy="85000" tx="50800" ty="0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48677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/>
            <a:noFill/>
            <a:ln w="12700" cap="flat" cmpd="sng" algn="ctr">
              <a:solidFill>
                <a:sysClr lastClr="FFFFFF" val="window"/>
              </a:solidFill>
              <a:prstDash val="solid"/>
            </a:ln>
            <a:effectLst/>
          </p:spPr>
        </p:sp>
      </p:grpSp>
      <p:sp>
        <p:nvSpPr>
          <p:cNvPr id="104867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3.png"/><Relationship Id="rId13" Type="http://schemas.openxmlformats.org/officeDocument/2006/relationships/image" Target="../media/image2.png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dirty="0" lang="en-US"/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grpSp>
        <p:nvGrpSpPr>
          <p:cNvPr id="12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48580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/>
            <a:blipFill rotWithShape="1" dpi="0">
              <a:blip xmlns:r="http://schemas.openxmlformats.org/officeDocument/2006/relationships"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algn="tl" flip="none" sx="85000" sy="85000" tx="50800" ty="0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48581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/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104858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b="0" sz="140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dirty="0" lang="en-US"/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aseline="0" cap="none" sz="4800" kern="1200">
          <a:blipFill>
            <a:blip xmlns:r="http://schemas.openxmlformats.org/officeDocument/2006/relationships" r:embed="rId13"/>
            <a:tile algn="tl" flip="none" sx="65000" sy="64000" tx="6350" ty="-127000"/>
          </a:blipFill>
          <a:latin typeface="+mj-lt"/>
          <a:ea typeface="+mj-ea"/>
          <a:cs typeface="+mj-cs"/>
        </a:defRPr>
      </a:lvl1pPr>
    </p:titleStyle>
    <p:bodyStyle>
      <a:lvl1pPr algn="l" defTabSz="914400" eaLnBrk="1" hangingPunct="1" indent="-182880" latinLnBrk="0" marL="182880" rtl="0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182880" latinLnBrk="0" marL="45720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182880" latinLnBrk="0" marL="73152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182880" latinLnBrk="0" marL="100584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182880" latinLnBrk="0" marL="128016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60000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190000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20000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500000" rtl="0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PH" smtClean="0"/>
              <a:t>APLA in Bohol 2018</a:t>
            </a:r>
            <a:endParaRPr dirty="0" lang="en-PH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PH" smtClean="0"/>
              <a:t>Marriage and Family 1</a:t>
            </a:r>
          </a:p>
          <a:p>
            <a:r>
              <a:rPr dirty="0" lang="en-PH" smtClean="0"/>
              <a:t>May 4-6, 2017</a:t>
            </a:r>
            <a:endParaRPr dirty="0" lang="en-P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Content Placeholder 10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43944" y="538134"/>
            <a:ext cx="6574047" cy="5592210"/>
          </a:xfrm>
        </p:spPr>
      </p:pic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7688687" y="710621"/>
            <a:ext cx="3606084" cy="888641"/>
          </a:xfrm>
        </p:spPr>
        <p:txBody>
          <a:bodyPr anchor="t">
            <a:normAutofit/>
          </a:bodyPr>
          <a:p>
            <a:r>
              <a:rPr b="1" dirty="0" sz="1800" lang="en-PH" err="1" smtClean="0">
                <a:latin typeface="+mn-lt"/>
              </a:rPr>
              <a:t>Wregent</a:t>
            </a:r>
            <a:r>
              <a:rPr b="1" dirty="0" sz="1800" lang="en-PH" smtClean="0">
                <a:latin typeface="+mn-lt"/>
              </a:rPr>
              <a:t> Plaza Hotel </a:t>
            </a:r>
            <a:br>
              <a:rPr b="1"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CPG Avenue,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038-4113971 / 038-5017086</a:t>
            </a:r>
            <a:endParaRPr dirty="0" sz="1800" lang="en-PH">
              <a:latin typeface="+mn-lt"/>
            </a:endParaRPr>
          </a:p>
        </p:txBody>
      </p:sp>
      <p:sp>
        <p:nvSpPr>
          <p:cNvPr id="1048637" name="TextBox 6"/>
          <p:cNvSpPr txBox="1"/>
          <p:nvPr/>
        </p:nvSpPr>
        <p:spPr>
          <a:xfrm>
            <a:off x="7586809" y="4314150"/>
            <a:ext cx="4247722" cy="1200329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Downtown area, near the port.</a:t>
            </a:r>
          </a:p>
          <a:p>
            <a:r>
              <a:rPr dirty="0" lang="en-PH" smtClean="0"/>
              <a:t>All suite rooms are with free breakfast.  </a:t>
            </a:r>
          </a:p>
          <a:p>
            <a:r>
              <a:rPr dirty="0" lang="en-PH" smtClean="0"/>
              <a:t>P500 for each extra person</a:t>
            </a:r>
          </a:p>
          <a:p>
            <a:r>
              <a:rPr dirty="0" lang="en-PH" smtClean="0"/>
              <a:t>10-minute ride from Dao Diamond.</a:t>
            </a:r>
            <a:endParaRPr dirty="0" lang="en-PH"/>
          </a:p>
        </p:txBody>
      </p:sp>
      <p:sp>
        <p:nvSpPr>
          <p:cNvPr id="1048638" name="Oval 7"/>
          <p:cNvSpPr/>
          <p:nvPr/>
        </p:nvSpPr>
        <p:spPr>
          <a:xfrm>
            <a:off x="4028341" y="2211781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11" name="Table 5"/>
          <p:cNvGraphicFramePr>
            <a:graphicFrameLocks noGrp="1"/>
          </p:cNvGraphicFramePr>
          <p:nvPr/>
        </p:nvGraphicFramePr>
        <p:xfrm>
          <a:off x="6925972" y="1779792"/>
          <a:ext cx="47809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4"/>
                <a:gridCol w="1558343"/>
                <a:gridCol w="130076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Standard Double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P1,350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Deluxe Double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P1,700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Suite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P2,200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Executive Suite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P2,500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Superior Suite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P2,900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26086" y="420888"/>
            <a:ext cx="6761478" cy="6201188"/>
          </a:xfrm>
        </p:spPr>
      </p:pic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7688687" y="710621"/>
            <a:ext cx="3606084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Moonlight Inn</a:t>
            </a:r>
            <a:br>
              <a:rPr b="1" dirty="0" sz="1800" lang="en-PH" smtClean="0">
                <a:latin typeface="+mn-lt"/>
              </a:rPr>
            </a:br>
            <a:r>
              <a:rPr dirty="0" sz="1800" lang="en-PH" err="1" smtClean="0">
                <a:latin typeface="+mn-lt"/>
              </a:rPr>
              <a:t>Espuelas</a:t>
            </a:r>
            <a:r>
              <a:rPr dirty="0" sz="1800" lang="en-PH" smtClean="0">
                <a:latin typeface="+mn-lt"/>
              </a:rPr>
              <a:t>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038-5010395 / 09471955891</a:t>
            </a:r>
            <a:endParaRPr dirty="0" sz="1800" lang="en-PH">
              <a:latin typeface="+mn-lt"/>
            </a:endParaRPr>
          </a:p>
        </p:txBody>
      </p:sp>
      <p:sp>
        <p:nvSpPr>
          <p:cNvPr id="1048640" name="TextBox 6"/>
          <p:cNvSpPr txBox="1"/>
          <p:nvPr/>
        </p:nvSpPr>
        <p:spPr>
          <a:xfrm>
            <a:off x="7586809" y="4314150"/>
            <a:ext cx="4247722" cy="9233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P100 for each extra person.</a:t>
            </a:r>
          </a:p>
          <a:p>
            <a:r>
              <a:rPr dirty="0" lang="en-PH" smtClean="0"/>
              <a:t>New inn, clean and accessible.</a:t>
            </a:r>
          </a:p>
          <a:p>
            <a:r>
              <a:rPr dirty="0" lang="en-PH" smtClean="0"/>
              <a:t>8-minute ride from Dao Diamond.</a:t>
            </a:r>
            <a:endParaRPr dirty="0" lang="en-PH"/>
          </a:p>
        </p:txBody>
      </p:sp>
      <p:sp>
        <p:nvSpPr>
          <p:cNvPr id="1048641" name="Oval 7"/>
          <p:cNvSpPr/>
          <p:nvPr/>
        </p:nvSpPr>
        <p:spPr>
          <a:xfrm>
            <a:off x="1980600" y="5715481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12" name="Table 5"/>
          <p:cNvGraphicFramePr>
            <a:graphicFrameLocks noGrp="1"/>
          </p:cNvGraphicFramePr>
          <p:nvPr/>
        </p:nvGraphicFramePr>
        <p:xfrm>
          <a:off x="7688686" y="2101764"/>
          <a:ext cx="392805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/>
                <a:gridCol w="1648718"/>
                <a:gridCol w="1068724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 Double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6 Double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P1,000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4309" y="344940"/>
            <a:ext cx="6478919" cy="6012810"/>
          </a:xfrm>
        </p:spPr>
      </p:pic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7688687" y="710621"/>
            <a:ext cx="4145844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Francesca’s Inn – Bed &amp; Breakfast</a:t>
            </a:r>
            <a:br>
              <a:rPr b="1" dirty="0" sz="1800" lang="en-PH" smtClean="0">
                <a:latin typeface="+mn-lt"/>
              </a:rPr>
            </a:br>
            <a:r>
              <a:rPr dirty="0" sz="1800" lang="en-PH" err="1" smtClean="0">
                <a:latin typeface="+mn-lt"/>
              </a:rPr>
              <a:t>Espuelas</a:t>
            </a:r>
            <a:r>
              <a:rPr dirty="0" sz="1800" lang="en-PH" smtClean="0">
                <a:latin typeface="+mn-lt"/>
              </a:rPr>
              <a:t>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0922-8442796</a:t>
            </a:r>
            <a:endParaRPr dirty="0" sz="1800" lang="en-PH">
              <a:latin typeface="+mn-lt"/>
            </a:endParaRPr>
          </a:p>
        </p:txBody>
      </p:sp>
      <p:sp>
        <p:nvSpPr>
          <p:cNvPr id="1048643" name="TextBox 6"/>
          <p:cNvSpPr txBox="1"/>
          <p:nvPr/>
        </p:nvSpPr>
        <p:spPr>
          <a:xfrm>
            <a:off x="7586809" y="4314150"/>
            <a:ext cx="4247722" cy="9233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Feels like home, clean and accessible.</a:t>
            </a:r>
          </a:p>
          <a:p>
            <a:r>
              <a:rPr dirty="0" lang="en-PH" smtClean="0"/>
              <a:t>Beside Moonlight Inn.</a:t>
            </a:r>
          </a:p>
          <a:p>
            <a:r>
              <a:rPr dirty="0" lang="en-PH" smtClean="0"/>
              <a:t>8-minute ride from Dao Diamond.</a:t>
            </a:r>
            <a:endParaRPr dirty="0" lang="en-PH"/>
          </a:p>
        </p:txBody>
      </p:sp>
      <p:sp>
        <p:nvSpPr>
          <p:cNvPr id="1048644" name="Oval 7"/>
          <p:cNvSpPr/>
          <p:nvPr/>
        </p:nvSpPr>
        <p:spPr>
          <a:xfrm>
            <a:off x="1143473" y="5084416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13" name="Table 5"/>
          <p:cNvGraphicFramePr>
            <a:graphicFrameLocks noGrp="1"/>
          </p:cNvGraphicFramePr>
          <p:nvPr/>
        </p:nvGraphicFramePr>
        <p:xfrm>
          <a:off x="7237927" y="2101764"/>
          <a:ext cx="4378818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648"/>
                <a:gridCol w="1707183"/>
                <a:gridCol w="93298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 Budget (common CR)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P595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baseline="0" dirty="0" lang="en-PH" smtClean="0">
                          <a:solidFill>
                            <a:schemeClr val="tx1"/>
                          </a:solidFill>
                        </a:rPr>
                        <a:t> Standard</a:t>
                      </a:r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 Double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P695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P850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1121364" y="4649273"/>
            <a:ext cx="10237803" cy="1572768"/>
          </a:xfrm>
        </p:spPr>
        <p:txBody>
          <a:bodyPr>
            <a:normAutofit/>
          </a:bodyPr>
          <a:p>
            <a:r>
              <a:rPr dirty="0" lang="en-US" smtClean="0"/>
              <a:t>V</a:t>
            </a:r>
            <a:r>
              <a:rPr dirty="0" lang="en-US" smtClean="0"/>
              <a:t>E</a:t>
            </a:r>
            <a:r>
              <a:rPr dirty="0" lang="en-US" smtClean="0"/>
              <a:t>N</a:t>
            </a:r>
            <a:r>
              <a:rPr dirty="0" lang="en-US" smtClean="0"/>
              <a:t>U</a:t>
            </a:r>
            <a:r>
              <a:rPr dirty="0" lang="en-US" smtClean="0"/>
              <a:t>E</a:t>
            </a:r>
            <a:r>
              <a:rPr dirty="0" lang="en-US" smtClean="0"/>
              <a:t> </a:t>
            </a:r>
            <a:r>
              <a:rPr dirty="0" lang="en-US" smtClean="0"/>
              <a:t>f</a:t>
            </a:r>
            <a:r>
              <a:rPr dirty="0" lang="en-US" smtClean="0"/>
              <a:t>o</a:t>
            </a:r>
            <a:r>
              <a:rPr dirty="0" lang="en-US" smtClean="0"/>
              <a:t>r</a:t>
            </a:r>
            <a:r>
              <a:rPr dirty="0" lang="en-US" smtClean="0"/>
              <a:t> </a:t>
            </a:r>
            <a:r>
              <a:rPr dirty="0" lang="en-US" smtClean="0"/>
              <a:t>A</a:t>
            </a:r>
            <a:r>
              <a:rPr dirty="0" lang="en-US" smtClean="0"/>
              <a:t>P</a:t>
            </a:r>
            <a:r>
              <a:rPr dirty="0" lang="en-US" smtClean="0"/>
              <a:t>L</a:t>
            </a:r>
            <a:r>
              <a:rPr dirty="0" lang="en-US" smtClean="0"/>
              <a:t>A</a:t>
            </a:r>
            <a:r>
              <a:rPr dirty="0" lang="en-US" smtClean="0"/>
              <a:t> </a:t>
            </a:r>
            <a:r>
              <a:rPr dirty="0" lang="en-US" smtClean="0"/>
              <a:t>i</a:t>
            </a:r>
            <a:r>
              <a:rPr dirty="0" lang="en-US" smtClean="0"/>
              <a:t>n</a:t>
            </a:r>
            <a:r>
              <a:rPr dirty="0" lang="en-US" smtClean="0"/>
              <a:t> </a:t>
            </a:r>
            <a:r>
              <a:rPr dirty="0" lang="en-US" smtClean="0"/>
              <a:t>B</a:t>
            </a:r>
            <a:r>
              <a:rPr dirty="0" lang="en-US" smtClean="0"/>
              <a:t>o</a:t>
            </a:r>
            <a:r>
              <a:rPr dirty="0" lang="en-US" smtClean="0"/>
              <a:t>h</a:t>
            </a:r>
            <a:r>
              <a:rPr dirty="0" lang="en-US" smtClean="0"/>
              <a:t>o</a:t>
            </a:r>
            <a:r>
              <a:rPr dirty="0" lang="en-US" smtClean="0"/>
              <a:t>l</a:t>
            </a:r>
            <a:endParaRPr altLang="en-US" lang="zh-CN"/>
          </a:p>
          <a:p>
            <a:r>
              <a:rPr dirty="0" lang="en-US" smtClean="0"/>
              <a:t>F</a:t>
            </a:r>
            <a:r>
              <a:rPr dirty="0" lang="en-US" smtClean="0"/>
              <a:t>o</a:t>
            </a:r>
            <a:r>
              <a:rPr dirty="0" lang="en-US" smtClean="0"/>
              <a:t>r</a:t>
            </a:r>
            <a:r>
              <a:rPr dirty="0" lang="en-US" smtClean="0"/>
              <a:t> </a:t>
            </a:r>
            <a:r>
              <a:rPr dirty="0" lang="en-US" smtClean="0"/>
              <a:t>i</a:t>
            </a:r>
            <a:r>
              <a:rPr dirty="0" lang="en-US" smtClean="0"/>
              <a:t>n</a:t>
            </a:r>
            <a:r>
              <a:rPr dirty="0" lang="en-US" smtClean="0"/>
              <a:t>q</a:t>
            </a:r>
            <a:r>
              <a:rPr dirty="0" lang="en-US" smtClean="0"/>
              <a:t>u</a:t>
            </a:r>
            <a:r>
              <a:rPr dirty="0" lang="en-US" smtClean="0"/>
              <a:t>i</a:t>
            </a:r>
            <a:r>
              <a:rPr dirty="0" lang="en-US" smtClean="0"/>
              <a:t>r</a:t>
            </a:r>
            <a:r>
              <a:rPr dirty="0" lang="en-US" smtClean="0"/>
              <a:t>i</a:t>
            </a:r>
            <a:r>
              <a:rPr dirty="0" lang="en-US" smtClean="0"/>
              <a:t>e</a:t>
            </a:r>
            <a:r>
              <a:rPr dirty="0" lang="en-US" smtClean="0"/>
              <a:t>s</a:t>
            </a:r>
            <a:r>
              <a:rPr dirty="0" lang="en-US" smtClean="0"/>
              <a:t> </a:t>
            </a:r>
            <a:r>
              <a:rPr dirty="0" lang="en-US" smtClean="0"/>
              <a:t>o</a:t>
            </a:r>
            <a:r>
              <a:rPr dirty="0" lang="en-US" smtClean="0"/>
              <a:t>r</a:t>
            </a:r>
            <a:r>
              <a:rPr dirty="0" lang="en-US" smtClean="0"/>
              <a:t> </a:t>
            </a:r>
            <a:r>
              <a:rPr dirty="0" lang="en-US" smtClean="0"/>
              <a:t>a</a:t>
            </a:r>
            <a:r>
              <a:rPr dirty="0" lang="en-US" smtClean="0"/>
              <a:t>s</a:t>
            </a:r>
            <a:r>
              <a:rPr dirty="0" lang="en-US" smtClean="0"/>
              <a:t>s</a:t>
            </a:r>
            <a:r>
              <a:rPr dirty="0" lang="en-US" smtClean="0"/>
              <a:t>i</a:t>
            </a:r>
            <a:r>
              <a:rPr dirty="0" lang="en-US" smtClean="0"/>
              <a:t>s</a:t>
            </a:r>
            <a:r>
              <a:rPr dirty="0" lang="en-US" smtClean="0"/>
              <a:t>t</a:t>
            </a:r>
            <a:r>
              <a:rPr dirty="0" lang="en-US" smtClean="0"/>
              <a:t>a</a:t>
            </a:r>
            <a:r>
              <a:rPr dirty="0" lang="en-US" smtClean="0"/>
              <a:t>n</a:t>
            </a:r>
            <a:r>
              <a:rPr dirty="0" lang="en-US" smtClean="0"/>
              <a:t>c</a:t>
            </a:r>
            <a:r>
              <a:rPr dirty="0" lang="en-US" smtClean="0"/>
              <a:t>e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p</a:t>
            </a:r>
            <a:r>
              <a:rPr dirty="0" lang="en-US" smtClean="0"/>
              <a:t>l</a:t>
            </a:r>
            <a:r>
              <a:rPr dirty="0" lang="en-US" smtClean="0"/>
              <a:t>e</a:t>
            </a:r>
            <a:r>
              <a:rPr dirty="0" lang="en-US" smtClean="0"/>
              <a:t>a</a:t>
            </a:r>
            <a:r>
              <a:rPr dirty="0" lang="en-US" smtClean="0"/>
              <a:t>s</a:t>
            </a:r>
            <a:r>
              <a:rPr dirty="0" lang="en-US" smtClean="0"/>
              <a:t>e</a:t>
            </a:r>
            <a:r>
              <a:rPr dirty="0" lang="en-US" smtClean="0"/>
              <a:t> </a:t>
            </a:r>
            <a:r>
              <a:rPr dirty="0" lang="en-US" smtClean="0"/>
              <a:t>c</a:t>
            </a:r>
            <a:r>
              <a:rPr dirty="0" lang="en-US" smtClean="0"/>
              <a:t>o</a:t>
            </a:r>
            <a:r>
              <a:rPr dirty="0" lang="en-US" smtClean="0"/>
              <a:t>n</a:t>
            </a:r>
            <a:r>
              <a:rPr dirty="0" lang="en-US" smtClean="0"/>
              <a:t>t</a:t>
            </a:r>
            <a:r>
              <a:rPr dirty="0" lang="en-US" smtClean="0"/>
              <a:t>a</a:t>
            </a:r>
            <a:r>
              <a:rPr dirty="0" lang="en-US" smtClean="0"/>
              <a:t>c</a:t>
            </a:r>
            <a:r>
              <a:rPr dirty="0" lang="en-US" smtClean="0"/>
              <a:t>t</a:t>
            </a:r>
            <a:r>
              <a:rPr dirty="0" lang="en-PH" smtClean="0"/>
              <a:t> January Samson through messenger (Jan New) or 0920-9713179.</a:t>
            </a:r>
            <a:endParaRPr altLang="en-US" lang="zh-CN"/>
          </a:p>
          <a:p>
            <a:r>
              <a:rPr dirty="0" lang="en-PH" smtClean="0"/>
              <a:t>Messenger group chat: APLA Bohol 2018</a:t>
            </a:r>
            <a:endParaRPr dirty="0" lang="en-PH"/>
          </a:p>
        </p:txBody>
      </p:sp>
      <p:pic>
        <p:nvPicPr>
          <p:cNvPr id="2097153" name="Picture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282320" y="875093"/>
            <a:ext cx="9344025" cy="3562350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7602601" y="682580"/>
            <a:ext cx="3911111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Dao </a:t>
            </a:r>
            <a:r>
              <a:rPr b="1" dirty="0" sz="1800" lang="en-PH" err="1" smtClean="0">
                <a:latin typeface="+mn-lt"/>
              </a:rPr>
              <a:t>Daimond</a:t>
            </a:r>
            <a:r>
              <a:rPr b="1" dirty="0" sz="1800" lang="en-PH" smtClean="0">
                <a:latin typeface="+mn-lt"/>
              </a:rPr>
              <a:t> Hotel &amp; Restaurant</a:t>
            </a:r>
            <a:r>
              <a:rPr dirty="0" sz="1800" lang="en-PH" smtClean="0">
                <a:latin typeface="+mn-lt"/>
              </a:rPr>
              <a:t/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Km. 3, Dao District, </a:t>
            </a:r>
            <a:r>
              <a:rPr dirty="0" sz="1800" lang="en-PH" err="1" smtClean="0">
                <a:latin typeface="+mn-lt"/>
              </a:rPr>
              <a:t>Tagb</a:t>
            </a:r>
            <a:r>
              <a:rPr dirty="0" sz="1800" lang="en-PH" smtClean="0">
                <a:latin typeface="+mn-lt"/>
              </a:rPr>
              <a:t>.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038-5018890 / 0917-3062946</a:t>
            </a:r>
            <a:endParaRPr dirty="0" sz="1800" lang="en-PH">
              <a:latin typeface="+mn-lt"/>
            </a:endParaRPr>
          </a:p>
        </p:txBody>
      </p:sp>
      <p:pic>
        <p:nvPicPr>
          <p:cNvPr id="2097152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53345" y="484631"/>
            <a:ext cx="6949257" cy="5697227"/>
          </a:xfrm>
        </p:spPr>
      </p:pic>
      <p:graphicFrame>
        <p:nvGraphicFramePr>
          <p:cNvPr id="4194304" name="Table 5"/>
          <p:cNvGraphicFramePr>
            <a:graphicFrameLocks noGrp="1"/>
          </p:cNvGraphicFramePr>
          <p:nvPr/>
        </p:nvGraphicFramePr>
        <p:xfrm>
          <a:off x="6835820" y="1571221"/>
          <a:ext cx="478092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4"/>
                <a:gridCol w="1558343"/>
                <a:gridCol w="130076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13 Standard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P1,650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4 Superior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P2,365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Family 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P4,600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Premier Family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P5,100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 Family Suite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P5,700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 Dormitory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P550/</a:t>
                      </a:r>
                      <a:r>
                        <a:rPr dirty="0" lang="en-PH" err="1" smtClean="0">
                          <a:solidFill>
                            <a:schemeClr val="tx1"/>
                          </a:solidFill>
                        </a:rPr>
                        <a:t>pax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 Dormitory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P550/</a:t>
                      </a:r>
                      <a:r>
                        <a:rPr dirty="0" lang="en-PH" err="1" smtClean="0">
                          <a:solidFill>
                            <a:schemeClr val="tx1"/>
                          </a:solidFill>
                        </a:rPr>
                        <a:t>pax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601" name="TextBox 6"/>
          <p:cNvSpPr txBox="1"/>
          <p:nvPr/>
        </p:nvSpPr>
        <p:spPr>
          <a:xfrm>
            <a:off x="7963209" y="4700789"/>
            <a:ext cx="3550503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Except for dorm type, all rooms are with free breakfast.  Additional person is at P725/</a:t>
            </a:r>
            <a:r>
              <a:rPr dirty="0" lang="en-PH" err="1" smtClean="0"/>
              <a:t>pax</a:t>
            </a:r>
            <a:r>
              <a:rPr dirty="0" lang="en-PH" smtClean="0"/>
              <a:t>.</a:t>
            </a:r>
            <a:endParaRPr dirty="0" lang="en-PH"/>
          </a:p>
        </p:txBody>
      </p:sp>
      <p:sp>
        <p:nvSpPr>
          <p:cNvPr id="1048602" name="Oval 7"/>
          <p:cNvSpPr/>
          <p:nvPr/>
        </p:nvSpPr>
        <p:spPr>
          <a:xfrm>
            <a:off x="3503053" y="587662"/>
            <a:ext cx="1790164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48603" name="TextBox 8"/>
          <p:cNvSpPr txBox="1"/>
          <p:nvPr/>
        </p:nvSpPr>
        <p:spPr>
          <a:xfrm>
            <a:off x="1334658" y="656822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04" name="TextBox 9"/>
          <p:cNvSpPr txBox="1"/>
          <p:nvPr/>
        </p:nvSpPr>
        <p:spPr>
          <a:xfrm>
            <a:off x="6516709" y="2009104"/>
            <a:ext cx="5293217" cy="553998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3000" lang="en-PH" smtClean="0">
                <a:solidFill>
                  <a:srgbClr val="FF0000"/>
                </a:solidFill>
              </a:rPr>
              <a:t>ALREADY RESERVED</a:t>
            </a:r>
            <a:endParaRPr dirty="0" sz="3000" lang="en-PH">
              <a:solidFill>
                <a:srgbClr val="FF0000"/>
              </a:solidFill>
            </a:endParaRPr>
          </a:p>
        </p:txBody>
      </p:sp>
      <p:sp>
        <p:nvSpPr>
          <p:cNvPr id="1048605" name="Left Brace 10"/>
          <p:cNvSpPr/>
          <p:nvPr/>
        </p:nvSpPr>
        <p:spPr>
          <a:xfrm>
            <a:off x="6516709" y="2878530"/>
            <a:ext cx="321972" cy="1493949"/>
          </a:xfrm>
          <a:prstGeom prst="leftBrace"/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p>
            <a:pPr algn="ctr"/>
            <a:endParaRPr lang="en-PH"/>
          </a:p>
        </p:txBody>
      </p:sp>
      <p:sp>
        <p:nvSpPr>
          <p:cNvPr id="1048606" name="TextBox 11"/>
          <p:cNvSpPr txBox="1"/>
          <p:nvPr/>
        </p:nvSpPr>
        <p:spPr>
          <a:xfrm>
            <a:off x="4945488" y="3265729"/>
            <a:ext cx="1571222" cy="646331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b="1" dirty="0" lang="en-PH" smtClean="0">
                <a:solidFill>
                  <a:srgbClr val="FF0000"/>
                </a:solidFill>
              </a:rPr>
              <a:t>STILL AVAILABLE</a:t>
            </a:r>
            <a:endParaRPr b="1" dirty="0" lang="en-PH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7602601" y="682580"/>
            <a:ext cx="3911111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Panda Tea Garden Suites</a:t>
            </a:r>
            <a:r>
              <a:rPr dirty="0" sz="1800" lang="en-PH" smtClean="0">
                <a:latin typeface="+mn-lt"/>
              </a:rPr>
              <a:t/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Dao District,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038-4122456</a:t>
            </a:r>
            <a:endParaRPr dirty="0" sz="1800" lang="en-PH">
              <a:latin typeface="+mn-lt"/>
            </a:endParaRPr>
          </a:p>
        </p:txBody>
      </p:sp>
      <p:pic>
        <p:nvPicPr>
          <p:cNvPr id="2097154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56605" y="484630"/>
            <a:ext cx="6949257" cy="5697227"/>
          </a:xfrm>
        </p:spPr>
      </p:pic>
      <p:graphicFrame>
        <p:nvGraphicFramePr>
          <p:cNvPr id="4194305" name="Table 5"/>
          <p:cNvGraphicFramePr>
            <a:graphicFrameLocks noGrp="1"/>
          </p:cNvGraphicFramePr>
          <p:nvPr/>
        </p:nvGraphicFramePr>
        <p:xfrm>
          <a:off x="6835820" y="1815922"/>
          <a:ext cx="47809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4"/>
                <a:gridCol w="1558343"/>
                <a:gridCol w="130076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 Twin 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P1,375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baseline="0" dirty="0" lang="en-PH" smtClean="0">
                          <a:solidFill>
                            <a:schemeClr val="tx1"/>
                          </a:solidFill>
                        </a:rPr>
                        <a:t>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P1,600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Superior</a:t>
                      </a:r>
                      <a:r>
                        <a:rPr baseline="0" dirty="0" lang="en-PH" smtClean="0">
                          <a:solidFill>
                            <a:schemeClr val="tx1"/>
                          </a:solidFill>
                        </a:rPr>
                        <a:t> Suite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P1,980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Executive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P2,750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609" name="TextBox 6"/>
          <p:cNvSpPr txBox="1"/>
          <p:nvPr/>
        </p:nvSpPr>
        <p:spPr>
          <a:xfrm>
            <a:off x="7963209" y="3844755"/>
            <a:ext cx="3550503" cy="14249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No free breakfast.  </a:t>
            </a:r>
          </a:p>
          <a:p>
            <a:r>
              <a:rPr dirty="0" lang="en-PH" smtClean="0"/>
              <a:t>Additional person is at P250/</a:t>
            </a:r>
            <a:r>
              <a:rPr dirty="0" lang="en-PH" err="1" smtClean="0"/>
              <a:t>pax</a:t>
            </a:r>
            <a:r>
              <a:rPr dirty="0" lang="en-PH" smtClean="0"/>
              <a:t>.</a:t>
            </a:r>
          </a:p>
          <a:p>
            <a:r>
              <a:rPr dirty="0" lang="en-PH" smtClean="0"/>
              <a:t>9-minute walk to Dao Diamond</a:t>
            </a:r>
          </a:p>
          <a:p>
            <a:r>
              <a:rPr dirty="0" lang="en-PH" smtClean="0"/>
              <a:t>With restaurant, coffee shop &amp; bakeshop named “Library.”</a:t>
            </a:r>
            <a:endParaRPr dirty="0" lang="en-PH"/>
          </a:p>
        </p:txBody>
      </p:sp>
      <p:sp>
        <p:nvSpPr>
          <p:cNvPr id="1048610" name="Oval 7"/>
          <p:cNvSpPr/>
          <p:nvPr/>
        </p:nvSpPr>
        <p:spPr>
          <a:xfrm>
            <a:off x="3039412" y="3464417"/>
            <a:ext cx="1983641" cy="511095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48611" name="TextBox 8"/>
          <p:cNvSpPr txBox="1"/>
          <p:nvPr/>
        </p:nvSpPr>
        <p:spPr>
          <a:xfrm>
            <a:off x="1334658" y="656822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12" name="5-Point Star 2"/>
          <p:cNvSpPr/>
          <p:nvPr/>
        </p:nvSpPr>
        <p:spPr>
          <a:xfrm>
            <a:off x="3491869" y="656822"/>
            <a:ext cx="399245" cy="343574"/>
          </a:xfrm>
          <a:prstGeom prst="star5"/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P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01847" y="601192"/>
            <a:ext cx="6043652" cy="5529299"/>
          </a:xfrm>
        </p:spPr>
      </p:pic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7326463" y="788442"/>
            <a:ext cx="4145844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Reyna’s Haven &amp; Gardens</a:t>
            </a:r>
            <a:r>
              <a:rPr b="1" dirty="0" sz="1800" lang="en-PH">
                <a:latin typeface="+mn-lt"/>
              </a:rPr>
              <a:t/>
            </a:r>
            <a:br>
              <a:rPr b="1" dirty="0" sz="1800" lang="en-PH">
                <a:latin typeface="+mn-lt"/>
              </a:rPr>
            </a:br>
            <a:r>
              <a:rPr dirty="0" sz="1800" lang="en-PH" smtClean="0">
                <a:latin typeface="+mn-lt"/>
              </a:rPr>
              <a:t>New </a:t>
            </a:r>
            <a:r>
              <a:rPr dirty="0" sz="1800" lang="en-PH" err="1" smtClean="0">
                <a:latin typeface="+mn-lt"/>
              </a:rPr>
              <a:t>Calceta</a:t>
            </a:r>
            <a:r>
              <a:rPr dirty="0" sz="1800" lang="en-PH" smtClean="0">
                <a:latin typeface="+mn-lt"/>
              </a:rPr>
              <a:t>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038-4120825</a:t>
            </a:r>
            <a:endParaRPr dirty="0" sz="1800" lang="en-PH">
              <a:latin typeface="+mn-lt"/>
            </a:endParaRPr>
          </a:p>
        </p:txBody>
      </p:sp>
      <p:sp>
        <p:nvSpPr>
          <p:cNvPr id="1048614" name="TextBox 6"/>
          <p:cNvSpPr txBox="1"/>
          <p:nvPr/>
        </p:nvSpPr>
        <p:spPr>
          <a:xfrm>
            <a:off x="7275524" y="3365841"/>
            <a:ext cx="4247722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No free breakfast.</a:t>
            </a:r>
          </a:p>
          <a:p>
            <a:r>
              <a:rPr dirty="0" lang="en-PH" smtClean="0"/>
              <a:t>P200 each for extra person.</a:t>
            </a:r>
          </a:p>
          <a:p>
            <a:r>
              <a:rPr dirty="0" lang="en-PH" smtClean="0"/>
              <a:t>7-minute ride from Dao Diamond.</a:t>
            </a:r>
            <a:endParaRPr dirty="0" lang="en-PH"/>
          </a:p>
        </p:txBody>
      </p:sp>
      <p:sp>
        <p:nvSpPr>
          <p:cNvPr id="1048615" name="Oval 7"/>
          <p:cNvSpPr/>
          <p:nvPr/>
        </p:nvSpPr>
        <p:spPr>
          <a:xfrm>
            <a:off x="1169231" y="5310532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06" name="Table 5"/>
          <p:cNvGraphicFramePr>
            <a:graphicFrameLocks noGrp="1"/>
          </p:cNvGraphicFramePr>
          <p:nvPr/>
        </p:nvGraphicFramePr>
        <p:xfrm>
          <a:off x="7237927" y="2101764"/>
          <a:ext cx="437881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648"/>
                <a:gridCol w="1707183"/>
                <a:gridCol w="93298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6 Double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P1,000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616" name="TextBox 8"/>
          <p:cNvSpPr txBox="1"/>
          <p:nvPr/>
        </p:nvSpPr>
        <p:spPr>
          <a:xfrm>
            <a:off x="2050689" y="1136902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17" name="5-Point Star 9"/>
          <p:cNvSpPr/>
          <p:nvPr/>
        </p:nvSpPr>
        <p:spPr>
          <a:xfrm>
            <a:off x="5088486" y="1162660"/>
            <a:ext cx="399245" cy="343574"/>
          </a:xfrm>
          <a:prstGeom prst="star5"/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P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Content Placeholder 11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43119" y="556623"/>
            <a:ext cx="6047313" cy="5805778"/>
          </a:xfrm>
        </p:spPr>
      </p:pic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7326463" y="788442"/>
            <a:ext cx="4145844" cy="888641"/>
          </a:xfrm>
        </p:spPr>
        <p:txBody>
          <a:bodyPr anchor="t">
            <a:normAutofit/>
          </a:bodyPr>
          <a:p>
            <a:r>
              <a:rPr b="1" dirty="0" sz="1800" lang="en-PH" err="1" smtClean="0">
                <a:latin typeface="+mn-lt"/>
              </a:rPr>
              <a:t>Constrell</a:t>
            </a:r>
            <a:r>
              <a:rPr b="1" dirty="0" sz="1800" lang="en-PH" smtClean="0">
                <a:latin typeface="+mn-lt"/>
              </a:rPr>
              <a:t> Pension House</a:t>
            </a:r>
            <a:r>
              <a:rPr b="1" dirty="0" sz="1800" lang="en-PH">
                <a:latin typeface="+mn-lt"/>
              </a:rPr>
              <a:t/>
            </a:r>
            <a:br>
              <a:rPr b="1" dirty="0" sz="1800" lang="en-PH">
                <a:latin typeface="+mn-lt"/>
              </a:rPr>
            </a:br>
            <a:r>
              <a:rPr dirty="0" sz="1800" lang="en-PH" smtClean="0">
                <a:latin typeface="+mn-lt"/>
              </a:rPr>
              <a:t>New </a:t>
            </a:r>
            <a:r>
              <a:rPr dirty="0" sz="1800" lang="en-PH" err="1" smtClean="0">
                <a:latin typeface="+mn-lt"/>
              </a:rPr>
              <a:t>Calceta</a:t>
            </a:r>
            <a:r>
              <a:rPr dirty="0" sz="1800" lang="en-PH" smtClean="0">
                <a:latin typeface="+mn-lt"/>
              </a:rPr>
              <a:t>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038-5018419</a:t>
            </a:r>
            <a:endParaRPr dirty="0" sz="1800" lang="en-PH">
              <a:latin typeface="+mn-lt"/>
            </a:endParaRPr>
          </a:p>
        </p:txBody>
      </p:sp>
      <p:sp>
        <p:nvSpPr>
          <p:cNvPr id="1048619" name="TextBox 6"/>
          <p:cNvSpPr txBox="1"/>
          <p:nvPr/>
        </p:nvSpPr>
        <p:spPr>
          <a:xfrm>
            <a:off x="7326463" y="4387202"/>
            <a:ext cx="4247722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No free breakfast.</a:t>
            </a:r>
          </a:p>
          <a:p>
            <a:r>
              <a:rPr dirty="0" lang="en-PH" smtClean="0"/>
              <a:t>P250 each for extra person.</a:t>
            </a:r>
          </a:p>
          <a:p>
            <a:r>
              <a:rPr dirty="0" lang="en-PH" smtClean="0"/>
              <a:t>7-minute ride from Dao Diamond.</a:t>
            </a:r>
            <a:endParaRPr dirty="0" lang="en-PH"/>
          </a:p>
        </p:txBody>
      </p:sp>
      <p:sp>
        <p:nvSpPr>
          <p:cNvPr id="1048620" name="Oval 7"/>
          <p:cNvSpPr/>
          <p:nvPr/>
        </p:nvSpPr>
        <p:spPr>
          <a:xfrm>
            <a:off x="1169231" y="5310532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07" name="Table 5"/>
          <p:cNvGraphicFramePr>
            <a:graphicFrameLocks noGrp="1"/>
          </p:cNvGraphicFramePr>
          <p:nvPr/>
        </p:nvGraphicFramePr>
        <p:xfrm>
          <a:off x="7237927" y="2101764"/>
          <a:ext cx="43788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601"/>
                <a:gridCol w="1634246"/>
                <a:gridCol w="1285971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baseline="0" dirty="0" lang="en-PH" smtClean="0">
                          <a:solidFill>
                            <a:schemeClr val="tx1"/>
                          </a:solidFill>
                        </a:rPr>
                        <a:t> Standard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P800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8 Superior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P1,200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5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P1,400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621" name="TextBox 8"/>
          <p:cNvSpPr txBox="1"/>
          <p:nvPr/>
        </p:nvSpPr>
        <p:spPr>
          <a:xfrm>
            <a:off x="2308266" y="988609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22" name="5-Point Star 9"/>
          <p:cNvSpPr/>
          <p:nvPr/>
        </p:nvSpPr>
        <p:spPr>
          <a:xfrm>
            <a:off x="5394711" y="889188"/>
            <a:ext cx="399245" cy="343574"/>
          </a:xfrm>
          <a:prstGeom prst="star5"/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P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7158" y="583930"/>
            <a:ext cx="6057106" cy="6057106"/>
          </a:xfrm>
        </p:spPr>
      </p:pic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7326463" y="788442"/>
            <a:ext cx="4145844" cy="888641"/>
          </a:xfrm>
        </p:spPr>
        <p:txBody>
          <a:bodyPr anchor="t">
            <a:normAutofit/>
          </a:bodyPr>
          <a:p>
            <a:r>
              <a:rPr b="1" dirty="0" sz="1800" lang="en-PH" err="1" smtClean="0">
                <a:latin typeface="+mn-lt"/>
              </a:rPr>
              <a:t>Arabelle</a:t>
            </a:r>
            <a:r>
              <a:rPr b="1" dirty="0" sz="1800" lang="en-PH" smtClean="0">
                <a:latin typeface="+mn-lt"/>
              </a:rPr>
              <a:t> Suites</a:t>
            </a:r>
            <a:r>
              <a:rPr b="1" dirty="0" sz="1800" lang="en-PH">
                <a:latin typeface="+mn-lt"/>
              </a:rPr>
              <a:t/>
            </a:r>
            <a:br>
              <a:rPr b="1" dirty="0" sz="1800" lang="en-PH">
                <a:latin typeface="+mn-lt"/>
              </a:rPr>
            </a:br>
            <a:r>
              <a:rPr dirty="0" sz="1800" lang="en-PH" smtClean="0">
                <a:latin typeface="+mn-lt"/>
              </a:rPr>
              <a:t>New </a:t>
            </a:r>
            <a:r>
              <a:rPr dirty="0" sz="1800" lang="en-PH" err="1" smtClean="0">
                <a:latin typeface="+mn-lt"/>
              </a:rPr>
              <a:t>Calceta</a:t>
            </a:r>
            <a:r>
              <a:rPr dirty="0" sz="1800" lang="en-PH" smtClean="0">
                <a:latin typeface="+mn-lt"/>
              </a:rPr>
              <a:t>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038-4110607 / 038-5019614</a:t>
            </a:r>
            <a:endParaRPr dirty="0" sz="1800" lang="en-PH">
              <a:latin typeface="+mn-lt"/>
            </a:endParaRPr>
          </a:p>
        </p:txBody>
      </p:sp>
      <p:sp>
        <p:nvSpPr>
          <p:cNvPr id="1048624" name="TextBox 6"/>
          <p:cNvSpPr txBox="1"/>
          <p:nvPr/>
        </p:nvSpPr>
        <p:spPr>
          <a:xfrm>
            <a:off x="7326463" y="4387202"/>
            <a:ext cx="4247722" cy="9233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All rooms with free breakfast.</a:t>
            </a:r>
          </a:p>
          <a:p>
            <a:r>
              <a:rPr dirty="0" lang="en-PH" smtClean="0"/>
              <a:t>P300 each for extra person.</a:t>
            </a:r>
          </a:p>
          <a:p>
            <a:r>
              <a:rPr dirty="0" lang="en-PH" smtClean="0"/>
              <a:t>7-minute ride from Dao Diamond.</a:t>
            </a:r>
            <a:endParaRPr dirty="0" lang="en-PH"/>
          </a:p>
        </p:txBody>
      </p:sp>
      <p:sp>
        <p:nvSpPr>
          <p:cNvPr id="1048625" name="Oval 7"/>
          <p:cNvSpPr/>
          <p:nvPr/>
        </p:nvSpPr>
        <p:spPr>
          <a:xfrm>
            <a:off x="838491" y="5446719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08" name="Table 5"/>
          <p:cNvGraphicFramePr>
            <a:graphicFrameLocks noGrp="1"/>
          </p:cNvGraphicFramePr>
          <p:nvPr/>
        </p:nvGraphicFramePr>
        <p:xfrm>
          <a:off x="7237927" y="2101764"/>
          <a:ext cx="43788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601"/>
                <a:gridCol w="1634246"/>
                <a:gridCol w="1285971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baseline="0" dirty="0" lang="en-PH" smtClean="0">
                          <a:solidFill>
                            <a:schemeClr val="tx1"/>
                          </a:solidFill>
                        </a:rPr>
                        <a:t>9 Standard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P1,250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6 Superior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P1,550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P1,750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Executive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P2,800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  <p:sp>
        <p:nvSpPr>
          <p:cNvPr id="1048626" name="TextBox 8"/>
          <p:cNvSpPr txBox="1"/>
          <p:nvPr/>
        </p:nvSpPr>
        <p:spPr>
          <a:xfrm>
            <a:off x="2308266" y="988609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27" name="5-Point Star 9"/>
          <p:cNvSpPr/>
          <p:nvPr/>
        </p:nvSpPr>
        <p:spPr>
          <a:xfrm>
            <a:off x="5394711" y="889188"/>
            <a:ext cx="399245" cy="343574"/>
          </a:xfrm>
          <a:prstGeom prst="star5"/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P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7393021" y="581833"/>
            <a:ext cx="4120691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Kew Hotel</a:t>
            </a:r>
            <a:r>
              <a:rPr dirty="0" sz="1800" lang="en-PH" smtClean="0">
                <a:latin typeface="+mn-lt"/>
              </a:rPr>
              <a:t/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J.A. </a:t>
            </a:r>
            <a:r>
              <a:rPr dirty="0" sz="1800" lang="en-PH" err="1" smtClean="0">
                <a:latin typeface="+mn-lt"/>
              </a:rPr>
              <a:t>Clarin</a:t>
            </a:r>
            <a:r>
              <a:rPr dirty="0" sz="1800" lang="en-PH" smtClean="0">
                <a:latin typeface="+mn-lt"/>
              </a:rPr>
              <a:t> St. , Dao District, </a:t>
            </a:r>
            <a:r>
              <a:rPr dirty="0" sz="1800" lang="en-PH" err="1" smtClean="0">
                <a:latin typeface="+mn-lt"/>
              </a:rPr>
              <a:t>Tagb</a:t>
            </a:r>
            <a:r>
              <a:rPr dirty="0" sz="1800" lang="en-PH" smtClean="0">
                <a:latin typeface="+mn-lt"/>
              </a:rPr>
              <a:t>.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038-5010730</a:t>
            </a:r>
            <a:endParaRPr dirty="0" sz="1800" lang="en-PH">
              <a:latin typeface="+mn-lt"/>
            </a:endParaRPr>
          </a:p>
        </p:txBody>
      </p:sp>
      <p:sp>
        <p:nvSpPr>
          <p:cNvPr id="1048629" name="TextBox 6"/>
          <p:cNvSpPr txBox="1"/>
          <p:nvPr/>
        </p:nvSpPr>
        <p:spPr>
          <a:xfrm>
            <a:off x="7678114" y="3747479"/>
            <a:ext cx="3550503" cy="9233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All rooms are with free breakfast.  13-minute walk or 3-minute ride from Dao Diamond.</a:t>
            </a:r>
            <a:endParaRPr dirty="0" lang="en-PH"/>
          </a:p>
        </p:txBody>
      </p:sp>
      <p:pic>
        <p:nvPicPr>
          <p:cNvPr id="2097158" name="Content Placeholder 4"/>
          <p:cNvPicPr>
            <a:picLocks noChangeAspect="1" noGrp="1"/>
          </p:cNvPicPr>
          <p:nvPr>
            <p:ph idx="1"/>
          </p:nvPr>
        </p:nvPicPr>
        <p:blipFill rotWithShape="1">
          <a:blip xmlns:r="http://schemas.openxmlformats.org/officeDocument/2006/relationships" r:embed="rId1"/>
          <a:srcRect l="11895" r="15808"/>
          <a:stretch>
            <a:fillRect/>
          </a:stretch>
        </p:blipFill>
        <p:spPr>
          <a:xfrm>
            <a:off x="661475" y="478296"/>
            <a:ext cx="6361890" cy="6005669"/>
          </a:xfrm>
        </p:spPr>
      </p:pic>
      <p:sp>
        <p:nvSpPr>
          <p:cNvPr id="1048630" name="Oval 7"/>
          <p:cNvSpPr/>
          <p:nvPr/>
        </p:nvSpPr>
        <p:spPr>
          <a:xfrm>
            <a:off x="2663180" y="4841319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48631" name="TextBox 8"/>
          <p:cNvSpPr txBox="1"/>
          <p:nvPr/>
        </p:nvSpPr>
        <p:spPr>
          <a:xfrm>
            <a:off x="3645193" y="727655"/>
            <a:ext cx="235683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PH" smtClean="0">
                <a:solidFill>
                  <a:srgbClr val="FF0000"/>
                </a:solidFill>
              </a:rPr>
              <a:t>VENUE FOR APLA</a:t>
            </a:r>
            <a:endParaRPr b="1" dirty="0" lang="en-PH">
              <a:solidFill>
                <a:srgbClr val="FF0000"/>
              </a:solidFill>
            </a:endParaRPr>
          </a:p>
        </p:txBody>
      </p:sp>
      <p:sp>
        <p:nvSpPr>
          <p:cNvPr id="1048632" name="5-Point Star 12"/>
          <p:cNvSpPr/>
          <p:nvPr/>
        </p:nvSpPr>
        <p:spPr>
          <a:xfrm>
            <a:off x="3181552" y="682580"/>
            <a:ext cx="399245" cy="343574"/>
          </a:xfrm>
          <a:prstGeom prst="star5"/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PH"/>
          </a:p>
        </p:txBody>
      </p:sp>
      <p:graphicFrame>
        <p:nvGraphicFramePr>
          <p:cNvPr id="4194309" name="Table 5"/>
          <p:cNvGraphicFramePr>
            <a:graphicFrameLocks noGrp="1"/>
          </p:cNvGraphicFramePr>
          <p:nvPr/>
        </p:nvGraphicFramePr>
        <p:xfrm>
          <a:off x="6835820" y="2112133"/>
          <a:ext cx="47809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4"/>
                <a:gridCol w="1558343"/>
                <a:gridCol w="130076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34 Standard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P2,500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16 Deluxe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P3,300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Deluxe Corner 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P4,000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Content Placeholder 10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43944" y="538134"/>
            <a:ext cx="6574047" cy="5592210"/>
          </a:xfrm>
        </p:spPr>
      </p:pic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7907628" y="581833"/>
            <a:ext cx="3606084" cy="888641"/>
          </a:xfrm>
        </p:spPr>
        <p:txBody>
          <a:bodyPr anchor="t">
            <a:normAutofit/>
          </a:bodyPr>
          <a:p>
            <a:r>
              <a:rPr b="1" dirty="0" sz="1800" lang="en-PH" smtClean="0">
                <a:latin typeface="+mn-lt"/>
              </a:rPr>
              <a:t>Sun Avenue</a:t>
            </a:r>
            <a:r>
              <a:rPr dirty="0" sz="1800" lang="en-PH" smtClean="0">
                <a:latin typeface="+mn-lt"/>
              </a:rPr>
              <a:t/>
            </a:r>
            <a:br>
              <a:rPr dirty="0" sz="1800" lang="en-PH" smtClean="0">
                <a:latin typeface="+mn-lt"/>
              </a:rPr>
            </a:br>
            <a:r>
              <a:rPr dirty="0" sz="1800" lang="en-PH" err="1" smtClean="0">
                <a:latin typeface="+mn-lt"/>
              </a:rPr>
              <a:t>Gallares</a:t>
            </a:r>
            <a:r>
              <a:rPr dirty="0" sz="1800" lang="en-PH" smtClean="0">
                <a:latin typeface="+mn-lt"/>
              </a:rPr>
              <a:t>. St., </a:t>
            </a:r>
            <a:r>
              <a:rPr dirty="0" sz="1800" lang="en-PH" err="1" smtClean="0">
                <a:latin typeface="+mn-lt"/>
              </a:rPr>
              <a:t>Tagbilaran</a:t>
            </a:r>
            <a:r>
              <a:rPr dirty="0" sz="1800" lang="en-PH" smtClean="0">
                <a:latin typeface="+mn-lt"/>
              </a:rPr>
              <a:t> City</a:t>
            </a:r>
            <a:br>
              <a:rPr dirty="0" sz="1800" lang="en-PH" smtClean="0">
                <a:latin typeface="+mn-lt"/>
              </a:rPr>
            </a:br>
            <a:r>
              <a:rPr dirty="0" sz="1800" lang="en-PH" smtClean="0">
                <a:latin typeface="+mn-lt"/>
              </a:rPr>
              <a:t>038-4125601 / 038-5018928</a:t>
            </a:r>
            <a:endParaRPr dirty="0" sz="1800" lang="en-PH">
              <a:latin typeface="+mn-lt"/>
            </a:endParaRPr>
          </a:p>
        </p:txBody>
      </p:sp>
      <p:sp>
        <p:nvSpPr>
          <p:cNvPr id="1048634" name="TextBox 6"/>
          <p:cNvSpPr txBox="1"/>
          <p:nvPr/>
        </p:nvSpPr>
        <p:spPr>
          <a:xfrm>
            <a:off x="7690993" y="4030815"/>
            <a:ext cx="3990145" cy="147732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PH" smtClean="0"/>
              <a:t>Downtown area, near the port.</a:t>
            </a:r>
          </a:p>
          <a:p>
            <a:r>
              <a:rPr dirty="0" lang="en-PH" smtClean="0"/>
              <a:t>All rooms are with free breakfast except for Duet.  </a:t>
            </a:r>
          </a:p>
          <a:p>
            <a:r>
              <a:rPr dirty="0" lang="en-PH" smtClean="0"/>
              <a:t>P350 for each extra person</a:t>
            </a:r>
          </a:p>
          <a:p>
            <a:r>
              <a:rPr dirty="0" lang="en-PH" smtClean="0"/>
              <a:t>12-minute ride from Dao Diamond.</a:t>
            </a:r>
            <a:endParaRPr dirty="0" lang="en-PH"/>
          </a:p>
        </p:txBody>
      </p:sp>
      <p:sp>
        <p:nvSpPr>
          <p:cNvPr id="1048635" name="Oval 7"/>
          <p:cNvSpPr/>
          <p:nvPr/>
        </p:nvSpPr>
        <p:spPr>
          <a:xfrm>
            <a:off x="1645749" y="1310260"/>
            <a:ext cx="1329742" cy="642269"/>
          </a:xfrm>
          <a:prstGeom prst="ellipse"/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lang="en-PH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4194310" name="Table 5"/>
          <p:cNvGraphicFramePr>
            <a:graphicFrameLocks noGrp="1"/>
          </p:cNvGraphicFramePr>
          <p:nvPr/>
        </p:nvGraphicFramePr>
        <p:xfrm>
          <a:off x="6835820" y="1571221"/>
          <a:ext cx="47809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814"/>
                <a:gridCol w="1558343"/>
                <a:gridCol w="1300767"/>
              </a:tblGrid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# of persons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6 Duet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P1,100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12 Double/twin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P1,350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Premier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P1,600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2 Family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P1,950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  <a:tr h="370840">
                <a:tc>
                  <a:txBody>
                    <a:bodyPr/>
                    <a:p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1 Penthouse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  <a:tc>
                  <a:txBody>
                    <a:bodyPr/>
                    <a:p>
                      <a:pPr algn="r"/>
                      <a:r>
                        <a:rPr dirty="0" lang="en-PH" smtClean="0">
                          <a:solidFill>
                            <a:schemeClr val="tx1"/>
                          </a:solidFill>
                        </a:rPr>
                        <a:t>P2,950</a:t>
                      </a:r>
                      <a:endParaRPr dirty="0" lang="en-PH">
                        <a:solidFill>
                          <a:schemeClr val="tx1"/>
                        </a:solidFill>
                      </a:endParaRPr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lastClr="000000" val="windowText"/>
      </a:dk1>
      <a:lt1>
        <a:sysClr lastClr="FFFFFF" val="window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algn="tl" flip="none" sx="60000" sy="59000" tx="0" ty="0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algn="tl" flip="none" sx="60000" sy="59000" tx="0" ty="0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algn="tl" blurRad="50800" dir="5400000" dist="19050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algn="tl" flip="none" sx="100000" sy="10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APLA in Bohol 2018</dc:title>
  <dc:creator>January Samson</dc:creator>
  <cp:lastModifiedBy>January Samson</cp:lastModifiedBy>
  <dcterms:created xsi:type="dcterms:W3CDTF">2017-10-30T13:41:33Z</dcterms:created>
  <dcterms:modified xsi:type="dcterms:W3CDTF">2018-01-17T06:53:10Z</dcterms:modified>
</cp:coreProperties>
</file>